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76" r:id="rId38"/>
    <p:sldId id="277" r:id="rId39"/>
    <p:sldId id="296" r:id="rId40"/>
    <p:sldId id="297" r:id="rId41"/>
    <p:sldId id="298" r:id="rId42"/>
    <p:sldId id="299" r:id="rId43"/>
    <p:sldId id="300" r:id="rId44"/>
    <p:sldId id="301" r:id="rId45"/>
    <p:sldId id="302" r:id="rId46"/>
    <p:sldId id="303" r:id="rId47"/>
    <p:sldId id="304" r:id="rId48"/>
    <p:sldId id="305" r:id="rId49"/>
    <p:sldId id="307" r:id="rId50"/>
    <p:sldId id="306" r:id="rId51"/>
    <p:sldId id="308" r:id="rId52"/>
    <p:sldId id="278" r:id="rId53"/>
    <p:sldId id="279" r:id="rId54"/>
    <p:sldId id="309" r:id="rId55"/>
    <p:sldId id="310" r:id="rId56"/>
    <p:sldId id="311" r:id="rId57"/>
    <p:sldId id="312" r:id="rId58"/>
    <p:sldId id="313" r:id="rId59"/>
    <p:sldId id="314" r:id="rId60"/>
    <p:sldId id="315" r:id="rId61"/>
    <p:sldId id="316" r:id="rId62"/>
    <p:sldId id="317" r:id="rId63"/>
    <p:sldId id="318" r:id="rId64"/>
    <p:sldId id="31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60" y="5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Judul">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32F7F2B-D68D-4BD4-B58D-F9EB665A45E7}"/>
              </a:ext>
            </a:extLst>
          </p:cNvPr>
          <p:cNvSpPr>
            <a:spLocks noGrp="1"/>
          </p:cNvSpPr>
          <p:nvPr>
            <p:ph type="ctrTitle"/>
          </p:nvPr>
        </p:nvSpPr>
        <p:spPr>
          <a:xfrm>
            <a:off x="1524000" y="1122363"/>
            <a:ext cx="9144000" cy="2387600"/>
          </a:xfrm>
        </p:spPr>
        <p:txBody>
          <a:bodyPr anchor="b"/>
          <a:lstStyle>
            <a:lvl1pPr algn="ctr">
              <a:defRPr sz="6000"/>
            </a:lvl1pPr>
          </a:lstStyle>
          <a:p>
            <a:r>
              <a:rPr lang="id-ID"/>
              <a:t>Klik untuk mengedit gaya judul Master</a:t>
            </a:r>
            <a:endParaRPr lang="en-ID"/>
          </a:p>
        </p:txBody>
      </p:sp>
      <p:sp>
        <p:nvSpPr>
          <p:cNvPr id="3" name="Subjudul 2">
            <a:extLst>
              <a:ext uri="{FF2B5EF4-FFF2-40B4-BE49-F238E27FC236}">
                <a16:creationId xmlns:a16="http://schemas.microsoft.com/office/drawing/2014/main" id="{91F31FE4-8B16-4829-AFA6-F3494B19AD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a:t>Klik untuk mengedit gaya subjudul Master</a:t>
            </a:r>
            <a:endParaRPr lang="en-ID"/>
          </a:p>
        </p:txBody>
      </p:sp>
      <p:sp>
        <p:nvSpPr>
          <p:cNvPr id="4" name="Tampungan Tanggal 3">
            <a:extLst>
              <a:ext uri="{FF2B5EF4-FFF2-40B4-BE49-F238E27FC236}">
                <a16:creationId xmlns:a16="http://schemas.microsoft.com/office/drawing/2014/main" id="{B6A2B10D-FD02-439D-A267-8746B22D3CA7}"/>
              </a:ext>
            </a:extLst>
          </p:cNvPr>
          <p:cNvSpPr>
            <a:spLocks noGrp="1"/>
          </p:cNvSpPr>
          <p:nvPr>
            <p:ph type="dt" sz="half" idx="10"/>
          </p:nvPr>
        </p:nvSpPr>
        <p:spPr/>
        <p:txBody>
          <a:bodyPr/>
          <a:lstStyle/>
          <a:p>
            <a:fld id="{01394231-C00E-4DCD-90A5-C683EEB3ED82}" type="datetimeFigureOut">
              <a:rPr lang="en-ID" smtClean="0"/>
              <a:t>20/07/2024</a:t>
            </a:fld>
            <a:endParaRPr lang="en-ID"/>
          </a:p>
        </p:txBody>
      </p:sp>
      <p:sp>
        <p:nvSpPr>
          <p:cNvPr id="5" name="Tampungan Kaki 4">
            <a:extLst>
              <a:ext uri="{FF2B5EF4-FFF2-40B4-BE49-F238E27FC236}">
                <a16:creationId xmlns:a16="http://schemas.microsoft.com/office/drawing/2014/main" id="{5618E895-B9D1-4748-9A64-A5BB9BA39ADB}"/>
              </a:ext>
            </a:extLst>
          </p:cNvPr>
          <p:cNvSpPr>
            <a:spLocks noGrp="1"/>
          </p:cNvSpPr>
          <p:nvPr>
            <p:ph type="ftr" sz="quarter" idx="11"/>
          </p:nvPr>
        </p:nvSpPr>
        <p:spPr/>
        <p:txBody>
          <a:bodyPr/>
          <a:lstStyle/>
          <a:p>
            <a:endParaRPr lang="en-ID"/>
          </a:p>
        </p:txBody>
      </p:sp>
      <p:sp>
        <p:nvSpPr>
          <p:cNvPr id="6" name="Tampungan Nomor Slide 5">
            <a:extLst>
              <a:ext uri="{FF2B5EF4-FFF2-40B4-BE49-F238E27FC236}">
                <a16:creationId xmlns:a16="http://schemas.microsoft.com/office/drawing/2014/main" id="{5162E9A8-ACE1-43DD-B67B-D926026685FD}"/>
              </a:ext>
            </a:extLst>
          </p:cNvPr>
          <p:cNvSpPr>
            <a:spLocks noGrp="1"/>
          </p:cNvSpPr>
          <p:nvPr>
            <p:ph type="sldNum" sz="quarter" idx="12"/>
          </p:nvPr>
        </p:nvSpPr>
        <p:spPr/>
        <p:txBody>
          <a:bodyPr/>
          <a:lstStyle/>
          <a:p>
            <a:fld id="{48754020-A2EC-4F32-B2B7-344F2AA7652E}" type="slidenum">
              <a:rPr lang="en-ID" smtClean="0"/>
              <a:t>‹#›</a:t>
            </a:fld>
            <a:endParaRPr lang="en-ID"/>
          </a:p>
        </p:txBody>
      </p:sp>
    </p:spTree>
    <p:extLst>
      <p:ext uri="{BB962C8B-B14F-4D97-AF65-F5344CB8AC3E}">
        <p14:creationId xmlns:p14="http://schemas.microsoft.com/office/powerpoint/2010/main" val="217676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Judul dan Teks Vertikal">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4225CFEB-4A94-46C1-9F75-A5A0BA14F416}"/>
              </a:ext>
            </a:extLst>
          </p:cNvPr>
          <p:cNvSpPr>
            <a:spLocks noGrp="1"/>
          </p:cNvSpPr>
          <p:nvPr>
            <p:ph type="title"/>
          </p:nvPr>
        </p:nvSpPr>
        <p:spPr/>
        <p:txBody>
          <a:bodyPr/>
          <a:lstStyle/>
          <a:p>
            <a:r>
              <a:rPr lang="id-ID"/>
              <a:t>Klik untuk mengedit gaya judul Master</a:t>
            </a:r>
            <a:endParaRPr lang="en-ID"/>
          </a:p>
        </p:txBody>
      </p:sp>
      <p:sp>
        <p:nvSpPr>
          <p:cNvPr id="3" name="Tampungan Teks Vertikal 2">
            <a:extLst>
              <a:ext uri="{FF2B5EF4-FFF2-40B4-BE49-F238E27FC236}">
                <a16:creationId xmlns:a16="http://schemas.microsoft.com/office/drawing/2014/main" id="{8F718F71-6A66-46C0-98E6-7D65A3C2E7B9}"/>
              </a:ext>
            </a:extLst>
          </p:cNvPr>
          <p:cNvSpPr>
            <a:spLocks noGrp="1"/>
          </p:cNvSpPr>
          <p:nvPr>
            <p:ph type="body" orient="vert" idx="1"/>
          </p:nvPr>
        </p:nvSpPr>
        <p:spPr/>
        <p:txBody>
          <a:bodyPr vert="eaVert"/>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Tanggal 3">
            <a:extLst>
              <a:ext uri="{FF2B5EF4-FFF2-40B4-BE49-F238E27FC236}">
                <a16:creationId xmlns:a16="http://schemas.microsoft.com/office/drawing/2014/main" id="{5FEF1A3A-9A03-4078-861D-A62C5EB6EF2B}"/>
              </a:ext>
            </a:extLst>
          </p:cNvPr>
          <p:cNvSpPr>
            <a:spLocks noGrp="1"/>
          </p:cNvSpPr>
          <p:nvPr>
            <p:ph type="dt" sz="half" idx="10"/>
          </p:nvPr>
        </p:nvSpPr>
        <p:spPr/>
        <p:txBody>
          <a:bodyPr/>
          <a:lstStyle/>
          <a:p>
            <a:fld id="{01394231-C00E-4DCD-90A5-C683EEB3ED82}" type="datetimeFigureOut">
              <a:rPr lang="en-ID" smtClean="0"/>
              <a:t>20/07/2024</a:t>
            </a:fld>
            <a:endParaRPr lang="en-ID"/>
          </a:p>
        </p:txBody>
      </p:sp>
      <p:sp>
        <p:nvSpPr>
          <p:cNvPr id="5" name="Tampungan Kaki 4">
            <a:extLst>
              <a:ext uri="{FF2B5EF4-FFF2-40B4-BE49-F238E27FC236}">
                <a16:creationId xmlns:a16="http://schemas.microsoft.com/office/drawing/2014/main" id="{36D4EAD9-5B00-41F6-A1E5-DEC498468935}"/>
              </a:ext>
            </a:extLst>
          </p:cNvPr>
          <p:cNvSpPr>
            <a:spLocks noGrp="1"/>
          </p:cNvSpPr>
          <p:nvPr>
            <p:ph type="ftr" sz="quarter" idx="11"/>
          </p:nvPr>
        </p:nvSpPr>
        <p:spPr/>
        <p:txBody>
          <a:bodyPr/>
          <a:lstStyle/>
          <a:p>
            <a:endParaRPr lang="en-ID"/>
          </a:p>
        </p:txBody>
      </p:sp>
      <p:sp>
        <p:nvSpPr>
          <p:cNvPr id="6" name="Tampungan Nomor Slide 5">
            <a:extLst>
              <a:ext uri="{FF2B5EF4-FFF2-40B4-BE49-F238E27FC236}">
                <a16:creationId xmlns:a16="http://schemas.microsoft.com/office/drawing/2014/main" id="{3C77C504-AB5B-44AA-9089-F6E9AC3A4FD8}"/>
              </a:ext>
            </a:extLst>
          </p:cNvPr>
          <p:cNvSpPr>
            <a:spLocks noGrp="1"/>
          </p:cNvSpPr>
          <p:nvPr>
            <p:ph type="sldNum" sz="quarter" idx="12"/>
          </p:nvPr>
        </p:nvSpPr>
        <p:spPr/>
        <p:txBody>
          <a:bodyPr/>
          <a:lstStyle/>
          <a:p>
            <a:fld id="{48754020-A2EC-4F32-B2B7-344F2AA7652E}" type="slidenum">
              <a:rPr lang="en-ID" smtClean="0"/>
              <a:t>‹#›</a:t>
            </a:fld>
            <a:endParaRPr lang="en-ID"/>
          </a:p>
        </p:txBody>
      </p:sp>
    </p:spTree>
    <p:extLst>
      <p:ext uri="{BB962C8B-B14F-4D97-AF65-F5344CB8AC3E}">
        <p14:creationId xmlns:p14="http://schemas.microsoft.com/office/powerpoint/2010/main" val="253871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Judul Vertikal dan Teks">
    <p:spTree>
      <p:nvGrpSpPr>
        <p:cNvPr id="1" name=""/>
        <p:cNvGrpSpPr/>
        <p:nvPr/>
      </p:nvGrpSpPr>
      <p:grpSpPr>
        <a:xfrm>
          <a:off x="0" y="0"/>
          <a:ext cx="0" cy="0"/>
          <a:chOff x="0" y="0"/>
          <a:chExt cx="0" cy="0"/>
        </a:xfrm>
      </p:grpSpPr>
      <p:sp>
        <p:nvSpPr>
          <p:cNvPr id="2" name="Judul Vertikal 1">
            <a:extLst>
              <a:ext uri="{FF2B5EF4-FFF2-40B4-BE49-F238E27FC236}">
                <a16:creationId xmlns:a16="http://schemas.microsoft.com/office/drawing/2014/main" id="{AE3D6AD0-8301-4EE5-BC6C-E5E766AE82AF}"/>
              </a:ext>
            </a:extLst>
          </p:cNvPr>
          <p:cNvSpPr>
            <a:spLocks noGrp="1"/>
          </p:cNvSpPr>
          <p:nvPr>
            <p:ph type="title" orient="vert"/>
          </p:nvPr>
        </p:nvSpPr>
        <p:spPr>
          <a:xfrm>
            <a:off x="8724900" y="365125"/>
            <a:ext cx="2628900" cy="5811838"/>
          </a:xfrm>
        </p:spPr>
        <p:txBody>
          <a:bodyPr vert="eaVert"/>
          <a:lstStyle/>
          <a:p>
            <a:r>
              <a:rPr lang="id-ID"/>
              <a:t>Klik untuk mengedit gaya judul Master</a:t>
            </a:r>
            <a:endParaRPr lang="en-ID"/>
          </a:p>
        </p:txBody>
      </p:sp>
      <p:sp>
        <p:nvSpPr>
          <p:cNvPr id="3" name="Tampungan Teks Vertikal 2">
            <a:extLst>
              <a:ext uri="{FF2B5EF4-FFF2-40B4-BE49-F238E27FC236}">
                <a16:creationId xmlns:a16="http://schemas.microsoft.com/office/drawing/2014/main" id="{F3566485-7A45-4EB5-9B1F-037CE28C2513}"/>
              </a:ext>
            </a:extLst>
          </p:cNvPr>
          <p:cNvSpPr>
            <a:spLocks noGrp="1"/>
          </p:cNvSpPr>
          <p:nvPr>
            <p:ph type="body" orient="vert" idx="1"/>
          </p:nvPr>
        </p:nvSpPr>
        <p:spPr>
          <a:xfrm>
            <a:off x="838200" y="365125"/>
            <a:ext cx="7734300" cy="5811838"/>
          </a:xfrm>
        </p:spPr>
        <p:txBody>
          <a:bodyPr vert="eaVert"/>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Tanggal 3">
            <a:extLst>
              <a:ext uri="{FF2B5EF4-FFF2-40B4-BE49-F238E27FC236}">
                <a16:creationId xmlns:a16="http://schemas.microsoft.com/office/drawing/2014/main" id="{97C05C20-4815-447D-867D-502F281C7E86}"/>
              </a:ext>
            </a:extLst>
          </p:cNvPr>
          <p:cNvSpPr>
            <a:spLocks noGrp="1"/>
          </p:cNvSpPr>
          <p:nvPr>
            <p:ph type="dt" sz="half" idx="10"/>
          </p:nvPr>
        </p:nvSpPr>
        <p:spPr/>
        <p:txBody>
          <a:bodyPr/>
          <a:lstStyle/>
          <a:p>
            <a:fld id="{01394231-C00E-4DCD-90A5-C683EEB3ED82}" type="datetimeFigureOut">
              <a:rPr lang="en-ID" smtClean="0"/>
              <a:t>20/07/2024</a:t>
            </a:fld>
            <a:endParaRPr lang="en-ID"/>
          </a:p>
        </p:txBody>
      </p:sp>
      <p:sp>
        <p:nvSpPr>
          <p:cNvPr id="5" name="Tampungan Kaki 4">
            <a:extLst>
              <a:ext uri="{FF2B5EF4-FFF2-40B4-BE49-F238E27FC236}">
                <a16:creationId xmlns:a16="http://schemas.microsoft.com/office/drawing/2014/main" id="{B1AC8A1A-7762-437D-ABA2-A589B23E2B73}"/>
              </a:ext>
            </a:extLst>
          </p:cNvPr>
          <p:cNvSpPr>
            <a:spLocks noGrp="1"/>
          </p:cNvSpPr>
          <p:nvPr>
            <p:ph type="ftr" sz="quarter" idx="11"/>
          </p:nvPr>
        </p:nvSpPr>
        <p:spPr/>
        <p:txBody>
          <a:bodyPr/>
          <a:lstStyle/>
          <a:p>
            <a:endParaRPr lang="en-ID"/>
          </a:p>
        </p:txBody>
      </p:sp>
      <p:sp>
        <p:nvSpPr>
          <p:cNvPr id="6" name="Tampungan Nomor Slide 5">
            <a:extLst>
              <a:ext uri="{FF2B5EF4-FFF2-40B4-BE49-F238E27FC236}">
                <a16:creationId xmlns:a16="http://schemas.microsoft.com/office/drawing/2014/main" id="{4D4E505D-DF5F-4C55-B198-1C9653A0708C}"/>
              </a:ext>
            </a:extLst>
          </p:cNvPr>
          <p:cNvSpPr>
            <a:spLocks noGrp="1"/>
          </p:cNvSpPr>
          <p:nvPr>
            <p:ph type="sldNum" sz="quarter" idx="12"/>
          </p:nvPr>
        </p:nvSpPr>
        <p:spPr/>
        <p:txBody>
          <a:bodyPr/>
          <a:lstStyle/>
          <a:p>
            <a:fld id="{48754020-A2EC-4F32-B2B7-344F2AA7652E}" type="slidenum">
              <a:rPr lang="en-ID" smtClean="0"/>
              <a:t>‹#›</a:t>
            </a:fld>
            <a:endParaRPr lang="en-ID"/>
          </a:p>
        </p:txBody>
      </p:sp>
    </p:spTree>
    <p:extLst>
      <p:ext uri="{BB962C8B-B14F-4D97-AF65-F5344CB8AC3E}">
        <p14:creationId xmlns:p14="http://schemas.microsoft.com/office/powerpoint/2010/main" val="1327073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Judul dan Konte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13C775E5-B104-4EBF-97AC-A36E527666CC}"/>
              </a:ext>
            </a:extLst>
          </p:cNvPr>
          <p:cNvSpPr>
            <a:spLocks noGrp="1"/>
          </p:cNvSpPr>
          <p:nvPr>
            <p:ph type="title"/>
          </p:nvPr>
        </p:nvSpPr>
        <p:spPr/>
        <p:txBody>
          <a:bodyPr/>
          <a:lstStyle/>
          <a:p>
            <a:r>
              <a:rPr lang="id-ID"/>
              <a:t>Klik untuk mengedit gaya judul Master</a:t>
            </a:r>
            <a:endParaRPr lang="en-ID"/>
          </a:p>
        </p:txBody>
      </p:sp>
      <p:sp>
        <p:nvSpPr>
          <p:cNvPr id="3" name="Tampungan Konten 2">
            <a:extLst>
              <a:ext uri="{FF2B5EF4-FFF2-40B4-BE49-F238E27FC236}">
                <a16:creationId xmlns:a16="http://schemas.microsoft.com/office/drawing/2014/main" id="{5F5BA2EA-348D-41FD-AB45-835AB610C395}"/>
              </a:ext>
            </a:extLst>
          </p:cNvPr>
          <p:cNvSpPr>
            <a:spLocks noGrp="1"/>
          </p:cNvSpPr>
          <p:nvPr>
            <p:ph idx="1"/>
          </p:nvPr>
        </p:nvSpPr>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Tanggal 3">
            <a:extLst>
              <a:ext uri="{FF2B5EF4-FFF2-40B4-BE49-F238E27FC236}">
                <a16:creationId xmlns:a16="http://schemas.microsoft.com/office/drawing/2014/main" id="{B1B406C6-E858-42DC-8B29-38B5296E13DE}"/>
              </a:ext>
            </a:extLst>
          </p:cNvPr>
          <p:cNvSpPr>
            <a:spLocks noGrp="1"/>
          </p:cNvSpPr>
          <p:nvPr>
            <p:ph type="dt" sz="half" idx="10"/>
          </p:nvPr>
        </p:nvSpPr>
        <p:spPr/>
        <p:txBody>
          <a:bodyPr/>
          <a:lstStyle/>
          <a:p>
            <a:fld id="{01394231-C00E-4DCD-90A5-C683EEB3ED82}" type="datetimeFigureOut">
              <a:rPr lang="en-ID" smtClean="0"/>
              <a:t>20/07/2024</a:t>
            </a:fld>
            <a:endParaRPr lang="en-ID"/>
          </a:p>
        </p:txBody>
      </p:sp>
      <p:sp>
        <p:nvSpPr>
          <p:cNvPr id="5" name="Tampungan Kaki 4">
            <a:extLst>
              <a:ext uri="{FF2B5EF4-FFF2-40B4-BE49-F238E27FC236}">
                <a16:creationId xmlns:a16="http://schemas.microsoft.com/office/drawing/2014/main" id="{8E58CFBF-7EDB-47E4-BB88-D9F1F5C19B1F}"/>
              </a:ext>
            </a:extLst>
          </p:cNvPr>
          <p:cNvSpPr>
            <a:spLocks noGrp="1"/>
          </p:cNvSpPr>
          <p:nvPr>
            <p:ph type="ftr" sz="quarter" idx="11"/>
          </p:nvPr>
        </p:nvSpPr>
        <p:spPr/>
        <p:txBody>
          <a:bodyPr/>
          <a:lstStyle/>
          <a:p>
            <a:endParaRPr lang="en-ID"/>
          </a:p>
        </p:txBody>
      </p:sp>
      <p:sp>
        <p:nvSpPr>
          <p:cNvPr id="6" name="Tampungan Nomor Slide 5">
            <a:extLst>
              <a:ext uri="{FF2B5EF4-FFF2-40B4-BE49-F238E27FC236}">
                <a16:creationId xmlns:a16="http://schemas.microsoft.com/office/drawing/2014/main" id="{977B7484-1DB4-4F64-A8EF-7B569C10F4FB}"/>
              </a:ext>
            </a:extLst>
          </p:cNvPr>
          <p:cNvSpPr>
            <a:spLocks noGrp="1"/>
          </p:cNvSpPr>
          <p:nvPr>
            <p:ph type="sldNum" sz="quarter" idx="12"/>
          </p:nvPr>
        </p:nvSpPr>
        <p:spPr/>
        <p:txBody>
          <a:bodyPr/>
          <a:lstStyle/>
          <a:p>
            <a:fld id="{48754020-A2EC-4F32-B2B7-344F2AA7652E}" type="slidenum">
              <a:rPr lang="en-ID" smtClean="0"/>
              <a:t>‹#›</a:t>
            </a:fld>
            <a:endParaRPr lang="en-ID"/>
          </a:p>
        </p:txBody>
      </p:sp>
    </p:spTree>
    <p:extLst>
      <p:ext uri="{BB962C8B-B14F-4D97-AF65-F5344CB8AC3E}">
        <p14:creationId xmlns:p14="http://schemas.microsoft.com/office/powerpoint/2010/main" val="788962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eader Bagi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421EEFBA-ED6D-4D02-9A61-7EA98840A8FE}"/>
              </a:ext>
            </a:extLst>
          </p:cNvPr>
          <p:cNvSpPr>
            <a:spLocks noGrp="1"/>
          </p:cNvSpPr>
          <p:nvPr>
            <p:ph type="title"/>
          </p:nvPr>
        </p:nvSpPr>
        <p:spPr>
          <a:xfrm>
            <a:off x="831850" y="1709738"/>
            <a:ext cx="10515600" cy="2852737"/>
          </a:xfrm>
        </p:spPr>
        <p:txBody>
          <a:bodyPr anchor="b"/>
          <a:lstStyle>
            <a:lvl1pPr>
              <a:defRPr sz="6000"/>
            </a:lvl1pPr>
          </a:lstStyle>
          <a:p>
            <a:r>
              <a:rPr lang="id-ID"/>
              <a:t>Klik untuk mengedit gaya judul Master</a:t>
            </a:r>
            <a:endParaRPr lang="en-ID"/>
          </a:p>
        </p:txBody>
      </p:sp>
      <p:sp>
        <p:nvSpPr>
          <p:cNvPr id="3" name="Tampungan Teks 2">
            <a:extLst>
              <a:ext uri="{FF2B5EF4-FFF2-40B4-BE49-F238E27FC236}">
                <a16:creationId xmlns:a16="http://schemas.microsoft.com/office/drawing/2014/main" id="{D41E2D2D-4A11-4563-84A0-DFE8282E70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a:t>Klik untuk edit gaya teks Master</a:t>
            </a:r>
          </a:p>
        </p:txBody>
      </p:sp>
      <p:sp>
        <p:nvSpPr>
          <p:cNvPr id="4" name="Tampungan Tanggal 3">
            <a:extLst>
              <a:ext uri="{FF2B5EF4-FFF2-40B4-BE49-F238E27FC236}">
                <a16:creationId xmlns:a16="http://schemas.microsoft.com/office/drawing/2014/main" id="{1F42F11D-6AEA-447D-90D3-873376C2617C}"/>
              </a:ext>
            </a:extLst>
          </p:cNvPr>
          <p:cNvSpPr>
            <a:spLocks noGrp="1"/>
          </p:cNvSpPr>
          <p:nvPr>
            <p:ph type="dt" sz="half" idx="10"/>
          </p:nvPr>
        </p:nvSpPr>
        <p:spPr/>
        <p:txBody>
          <a:bodyPr/>
          <a:lstStyle/>
          <a:p>
            <a:fld id="{01394231-C00E-4DCD-90A5-C683EEB3ED82}" type="datetimeFigureOut">
              <a:rPr lang="en-ID" smtClean="0"/>
              <a:t>20/07/2024</a:t>
            </a:fld>
            <a:endParaRPr lang="en-ID"/>
          </a:p>
        </p:txBody>
      </p:sp>
      <p:sp>
        <p:nvSpPr>
          <p:cNvPr id="5" name="Tampungan Kaki 4">
            <a:extLst>
              <a:ext uri="{FF2B5EF4-FFF2-40B4-BE49-F238E27FC236}">
                <a16:creationId xmlns:a16="http://schemas.microsoft.com/office/drawing/2014/main" id="{1BAF8F14-E577-458A-956E-9F97015A96C2}"/>
              </a:ext>
            </a:extLst>
          </p:cNvPr>
          <p:cNvSpPr>
            <a:spLocks noGrp="1"/>
          </p:cNvSpPr>
          <p:nvPr>
            <p:ph type="ftr" sz="quarter" idx="11"/>
          </p:nvPr>
        </p:nvSpPr>
        <p:spPr/>
        <p:txBody>
          <a:bodyPr/>
          <a:lstStyle/>
          <a:p>
            <a:endParaRPr lang="en-ID"/>
          </a:p>
        </p:txBody>
      </p:sp>
      <p:sp>
        <p:nvSpPr>
          <p:cNvPr id="6" name="Tampungan Nomor Slide 5">
            <a:extLst>
              <a:ext uri="{FF2B5EF4-FFF2-40B4-BE49-F238E27FC236}">
                <a16:creationId xmlns:a16="http://schemas.microsoft.com/office/drawing/2014/main" id="{E0FD7CF4-AD5A-4DBB-9355-8D2A354EA5E6}"/>
              </a:ext>
            </a:extLst>
          </p:cNvPr>
          <p:cNvSpPr>
            <a:spLocks noGrp="1"/>
          </p:cNvSpPr>
          <p:nvPr>
            <p:ph type="sldNum" sz="quarter" idx="12"/>
          </p:nvPr>
        </p:nvSpPr>
        <p:spPr/>
        <p:txBody>
          <a:bodyPr/>
          <a:lstStyle/>
          <a:p>
            <a:fld id="{48754020-A2EC-4F32-B2B7-344F2AA7652E}" type="slidenum">
              <a:rPr lang="en-ID" smtClean="0"/>
              <a:t>‹#›</a:t>
            </a:fld>
            <a:endParaRPr lang="en-ID"/>
          </a:p>
        </p:txBody>
      </p:sp>
    </p:spTree>
    <p:extLst>
      <p:ext uri="{BB962C8B-B14F-4D97-AF65-F5344CB8AC3E}">
        <p14:creationId xmlns:p14="http://schemas.microsoft.com/office/powerpoint/2010/main" val="104950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 Konte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5F2E83CF-9311-4897-B27D-10589A66D6FB}"/>
              </a:ext>
            </a:extLst>
          </p:cNvPr>
          <p:cNvSpPr>
            <a:spLocks noGrp="1"/>
          </p:cNvSpPr>
          <p:nvPr>
            <p:ph type="title"/>
          </p:nvPr>
        </p:nvSpPr>
        <p:spPr/>
        <p:txBody>
          <a:bodyPr/>
          <a:lstStyle/>
          <a:p>
            <a:r>
              <a:rPr lang="id-ID"/>
              <a:t>Klik untuk mengedit gaya judul Master</a:t>
            </a:r>
            <a:endParaRPr lang="en-ID"/>
          </a:p>
        </p:txBody>
      </p:sp>
      <p:sp>
        <p:nvSpPr>
          <p:cNvPr id="3" name="Tampungan Konten 2">
            <a:extLst>
              <a:ext uri="{FF2B5EF4-FFF2-40B4-BE49-F238E27FC236}">
                <a16:creationId xmlns:a16="http://schemas.microsoft.com/office/drawing/2014/main" id="{D9292B00-3C39-4135-9D85-B48A05D10A62}"/>
              </a:ext>
            </a:extLst>
          </p:cNvPr>
          <p:cNvSpPr>
            <a:spLocks noGrp="1"/>
          </p:cNvSpPr>
          <p:nvPr>
            <p:ph sz="half" idx="1"/>
          </p:nvPr>
        </p:nvSpPr>
        <p:spPr>
          <a:xfrm>
            <a:off x="838200" y="1825625"/>
            <a:ext cx="5181600" cy="435133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Konten 3">
            <a:extLst>
              <a:ext uri="{FF2B5EF4-FFF2-40B4-BE49-F238E27FC236}">
                <a16:creationId xmlns:a16="http://schemas.microsoft.com/office/drawing/2014/main" id="{54890065-0B9B-4A25-BEE1-013E6C3C6B81}"/>
              </a:ext>
            </a:extLst>
          </p:cNvPr>
          <p:cNvSpPr>
            <a:spLocks noGrp="1"/>
          </p:cNvSpPr>
          <p:nvPr>
            <p:ph sz="half" idx="2"/>
          </p:nvPr>
        </p:nvSpPr>
        <p:spPr>
          <a:xfrm>
            <a:off x="6172200" y="1825625"/>
            <a:ext cx="5181600" cy="435133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5" name="Tampungan Tanggal 4">
            <a:extLst>
              <a:ext uri="{FF2B5EF4-FFF2-40B4-BE49-F238E27FC236}">
                <a16:creationId xmlns:a16="http://schemas.microsoft.com/office/drawing/2014/main" id="{8E6A1203-9BEE-4225-9B3D-1A6719C11A38}"/>
              </a:ext>
            </a:extLst>
          </p:cNvPr>
          <p:cNvSpPr>
            <a:spLocks noGrp="1"/>
          </p:cNvSpPr>
          <p:nvPr>
            <p:ph type="dt" sz="half" idx="10"/>
          </p:nvPr>
        </p:nvSpPr>
        <p:spPr/>
        <p:txBody>
          <a:bodyPr/>
          <a:lstStyle/>
          <a:p>
            <a:fld id="{01394231-C00E-4DCD-90A5-C683EEB3ED82}" type="datetimeFigureOut">
              <a:rPr lang="en-ID" smtClean="0"/>
              <a:t>20/07/2024</a:t>
            </a:fld>
            <a:endParaRPr lang="en-ID"/>
          </a:p>
        </p:txBody>
      </p:sp>
      <p:sp>
        <p:nvSpPr>
          <p:cNvPr id="6" name="Tampungan Kaki 5">
            <a:extLst>
              <a:ext uri="{FF2B5EF4-FFF2-40B4-BE49-F238E27FC236}">
                <a16:creationId xmlns:a16="http://schemas.microsoft.com/office/drawing/2014/main" id="{7E8A3692-0AC3-468A-9815-4E4854BAB158}"/>
              </a:ext>
            </a:extLst>
          </p:cNvPr>
          <p:cNvSpPr>
            <a:spLocks noGrp="1"/>
          </p:cNvSpPr>
          <p:nvPr>
            <p:ph type="ftr" sz="quarter" idx="11"/>
          </p:nvPr>
        </p:nvSpPr>
        <p:spPr/>
        <p:txBody>
          <a:bodyPr/>
          <a:lstStyle/>
          <a:p>
            <a:endParaRPr lang="en-ID"/>
          </a:p>
        </p:txBody>
      </p:sp>
      <p:sp>
        <p:nvSpPr>
          <p:cNvPr id="7" name="Tampungan Nomor Slide 6">
            <a:extLst>
              <a:ext uri="{FF2B5EF4-FFF2-40B4-BE49-F238E27FC236}">
                <a16:creationId xmlns:a16="http://schemas.microsoft.com/office/drawing/2014/main" id="{D70E4231-9FF4-4A8B-BAD0-CB0D00155DC7}"/>
              </a:ext>
            </a:extLst>
          </p:cNvPr>
          <p:cNvSpPr>
            <a:spLocks noGrp="1"/>
          </p:cNvSpPr>
          <p:nvPr>
            <p:ph type="sldNum" sz="quarter" idx="12"/>
          </p:nvPr>
        </p:nvSpPr>
        <p:spPr/>
        <p:txBody>
          <a:bodyPr/>
          <a:lstStyle/>
          <a:p>
            <a:fld id="{48754020-A2EC-4F32-B2B7-344F2AA7652E}" type="slidenum">
              <a:rPr lang="en-ID" smtClean="0"/>
              <a:t>‹#›</a:t>
            </a:fld>
            <a:endParaRPr lang="en-ID"/>
          </a:p>
        </p:txBody>
      </p:sp>
    </p:spTree>
    <p:extLst>
      <p:ext uri="{BB962C8B-B14F-4D97-AF65-F5344CB8AC3E}">
        <p14:creationId xmlns:p14="http://schemas.microsoft.com/office/powerpoint/2010/main" val="2552827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erbanding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0D45502-CDDB-4193-AFCD-F1390D4700FC}"/>
              </a:ext>
            </a:extLst>
          </p:cNvPr>
          <p:cNvSpPr>
            <a:spLocks noGrp="1"/>
          </p:cNvSpPr>
          <p:nvPr>
            <p:ph type="title"/>
          </p:nvPr>
        </p:nvSpPr>
        <p:spPr>
          <a:xfrm>
            <a:off x="839788" y="365125"/>
            <a:ext cx="10515600" cy="1325563"/>
          </a:xfrm>
        </p:spPr>
        <p:txBody>
          <a:bodyPr/>
          <a:lstStyle/>
          <a:p>
            <a:r>
              <a:rPr lang="id-ID"/>
              <a:t>Klik untuk mengedit gaya judul Master</a:t>
            </a:r>
            <a:endParaRPr lang="en-ID"/>
          </a:p>
        </p:txBody>
      </p:sp>
      <p:sp>
        <p:nvSpPr>
          <p:cNvPr id="3" name="Tampungan Teks 2">
            <a:extLst>
              <a:ext uri="{FF2B5EF4-FFF2-40B4-BE49-F238E27FC236}">
                <a16:creationId xmlns:a16="http://schemas.microsoft.com/office/drawing/2014/main" id="{BA5485D8-3864-46E8-A5AB-E044185629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d-ID"/>
              <a:t>Klik untuk edit gaya teks Master</a:t>
            </a:r>
          </a:p>
        </p:txBody>
      </p:sp>
      <p:sp>
        <p:nvSpPr>
          <p:cNvPr id="4" name="Tampungan Konten 3">
            <a:extLst>
              <a:ext uri="{FF2B5EF4-FFF2-40B4-BE49-F238E27FC236}">
                <a16:creationId xmlns:a16="http://schemas.microsoft.com/office/drawing/2014/main" id="{73E5C81E-F7F6-489C-8D27-4BA7BA9595A0}"/>
              </a:ext>
            </a:extLst>
          </p:cNvPr>
          <p:cNvSpPr>
            <a:spLocks noGrp="1"/>
          </p:cNvSpPr>
          <p:nvPr>
            <p:ph sz="half" idx="2"/>
          </p:nvPr>
        </p:nvSpPr>
        <p:spPr>
          <a:xfrm>
            <a:off x="839788" y="2505075"/>
            <a:ext cx="5157787" cy="368458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5" name="Tampungan Teks 4">
            <a:extLst>
              <a:ext uri="{FF2B5EF4-FFF2-40B4-BE49-F238E27FC236}">
                <a16:creationId xmlns:a16="http://schemas.microsoft.com/office/drawing/2014/main" id="{98DF2A9F-CE28-4956-875A-16418CDCB2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d-ID"/>
              <a:t>Klik untuk edit gaya teks Master</a:t>
            </a:r>
          </a:p>
        </p:txBody>
      </p:sp>
      <p:sp>
        <p:nvSpPr>
          <p:cNvPr id="6" name="Tampungan Konten 5">
            <a:extLst>
              <a:ext uri="{FF2B5EF4-FFF2-40B4-BE49-F238E27FC236}">
                <a16:creationId xmlns:a16="http://schemas.microsoft.com/office/drawing/2014/main" id="{2BDA42C5-79E4-40A7-9417-57AD7671B9B3}"/>
              </a:ext>
            </a:extLst>
          </p:cNvPr>
          <p:cNvSpPr>
            <a:spLocks noGrp="1"/>
          </p:cNvSpPr>
          <p:nvPr>
            <p:ph sz="quarter" idx="4"/>
          </p:nvPr>
        </p:nvSpPr>
        <p:spPr>
          <a:xfrm>
            <a:off x="6172200" y="2505075"/>
            <a:ext cx="5183188" cy="368458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7" name="Tampungan Tanggal 6">
            <a:extLst>
              <a:ext uri="{FF2B5EF4-FFF2-40B4-BE49-F238E27FC236}">
                <a16:creationId xmlns:a16="http://schemas.microsoft.com/office/drawing/2014/main" id="{A4A5F2C0-30C8-4DF3-A626-1785B0E5BF46}"/>
              </a:ext>
            </a:extLst>
          </p:cNvPr>
          <p:cNvSpPr>
            <a:spLocks noGrp="1"/>
          </p:cNvSpPr>
          <p:nvPr>
            <p:ph type="dt" sz="half" idx="10"/>
          </p:nvPr>
        </p:nvSpPr>
        <p:spPr/>
        <p:txBody>
          <a:bodyPr/>
          <a:lstStyle/>
          <a:p>
            <a:fld id="{01394231-C00E-4DCD-90A5-C683EEB3ED82}" type="datetimeFigureOut">
              <a:rPr lang="en-ID" smtClean="0"/>
              <a:t>20/07/2024</a:t>
            </a:fld>
            <a:endParaRPr lang="en-ID"/>
          </a:p>
        </p:txBody>
      </p:sp>
      <p:sp>
        <p:nvSpPr>
          <p:cNvPr id="8" name="Tampungan Kaki 7">
            <a:extLst>
              <a:ext uri="{FF2B5EF4-FFF2-40B4-BE49-F238E27FC236}">
                <a16:creationId xmlns:a16="http://schemas.microsoft.com/office/drawing/2014/main" id="{101E9401-E44E-45D3-AAE0-08E8BCBBF4A6}"/>
              </a:ext>
            </a:extLst>
          </p:cNvPr>
          <p:cNvSpPr>
            <a:spLocks noGrp="1"/>
          </p:cNvSpPr>
          <p:nvPr>
            <p:ph type="ftr" sz="quarter" idx="11"/>
          </p:nvPr>
        </p:nvSpPr>
        <p:spPr/>
        <p:txBody>
          <a:bodyPr/>
          <a:lstStyle/>
          <a:p>
            <a:endParaRPr lang="en-ID"/>
          </a:p>
        </p:txBody>
      </p:sp>
      <p:sp>
        <p:nvSpPr>
          <p:cNvPr id="9" name="Tampungan Nomor Slide 8">
            <a:extLst>
              <a:ext uri="{FF2B5EF4-FFF2-40B4-BE49-F238E27FC236}">
                <a16:creationId xmlns:a16="http://schemas.microsoft.com/office/drawing/2014/main" id="{7282B17B-E99E-4E62-9C78-38935555B7D5}"/>
              </a:ext>
            </a:extLst>
          </p:cNvPr>
          <p:cNvSpPr>
            <a:spLocks noGrp="1"/>
          </p:cNvSpPr>
          <p:nvPr>
            <p:ph type="sldNum" sz="quarter" idx="12"/>
          </p:nvPr>
        </p:nvSpPr>
        <p:spPr/>
        <p:txBody>
          <a:bodyPr/>
          <a:lstStyle/>
          <a:p>
            <a:fld id="{48754020-A2EC-4F32-B2B7-344F2AA7652E}" type="slidenum">
              <a:rPr lang="en-ID" smtClean="0"/>
              <a:t>‹#›</a:t>
            </a:fld>
            <a:endParaRPr lang="en-ID"/>
          </a:p>
        </p:txBody>
      </p:sp>
    </p:spTree>
    <p:extLst>
      <p:ext uri="{BB962C8B-B14F-4D97-AF65-F5344CB8AC3E}">
        <p14:creationId xmlns:p14="http://schemas.microsoft.com/office/powerpoint/2010/main" val="567599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udul Saja">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B34E73E-FEA3-457B-913E-6AD22D686130}"/>
              </a:ext>
            </a:extLst>
          </p:cNvPr>
          <p:cNvSpPr>
            <a:spLocks noGrp="1"/>
          </p:cNvSpPr>
          <p:nvPr>
            <p:ph type="title"/>
          </p:nvPr>
        </p:nvSpPr>
        <p:spPr/>
        <p:txBody>
          <a:bodyPr/>
          <a:lstStyle/>
          <a:p>
            <a:r>
              <a:rPr lang="id-ID"/>
              <a:t>Klik untuk mengedit gaya judul Master</a:t>
            </a:r>
            <a:endParaRPr lang="en-ID"/>
          </a:p>
        </p:txBody>
      </p:sp>
      <p:sp>
        <p:nvSpPr>
          <p:cNvPr id="3" name="Tampungan Tanggal 2">
            <a:extLst>
              <a:ext uri="{FF2B5EF4-FFF2-40B4-BE49-F238E27FC236}">
                <a16:creationId xmlns:a16="http://schemas.microsoft.com/office/drawing/2014/main" id="{87EFB395-9AEF-49C4-AC49-D5609C9793BB}"/>
              </a:ext>
            </a:extLst>
          </p:cNvPr>
          <p:cNvSpPr>
            <a:spLocks noGrp="1"/>
          </p:cNvSpPr>
          <p:nvPr>
            <p:ph type="dt" sz="half" idx="10"/>
          </p:nvPr>
        </p:nvSpPr>
        <p:spPr/>
        <p:txBody>
          <a:bodyPr/>
          <a:lstStyle/>
          <a:p>
            <a:fld id="{01394231-C00E-4DCD-90A5-C683EEB3ED82}" type="datetimeFigureOut">
              <a:rPr lang="en-ID" smtClean="0"/>
              <a:t>20/07/2024</a:t>
            </a:fld>
            <a:endParaRPr lang="en-ID"/>
          </a:p>
        </p:txBody>
      </p:sp>
      <p:sp>
        <p:nvSpPr>
          <p:cNvPr id="4" name="Tampungan Kaki 3">
            <a:extLst>
              <a:ext uri="{FF2B5EF4-FFF2-40B4-BE49-F238E27FC236}">
                <a16:creationId xmlns:a16="http://schemas.microsoft.com/office/drawing/2014/main" id="{1541CF07-15FE-4653-B010-27A458BC8EA6}"/>
              </a:ext>
            </a:extLst>
          </p:cNvPr>
          <p:cNvSpPr>
            <a:spLocks noGrp="1"/>
          </p:cNvSpPr>
          <p:nvPr>
            <p:ph type="ftr" sz="quarter" idx="11"/>
          </p:nvPr>
        </p:nvSpPr>
        <p:spPr/>
        <p:txBody>
          <a:bodyPr/>
          <a:lstStyle/>
          <a:p>
            <a:endParaRPr lang="en-ID"/>
          </a:p>
        </p:txBody>
      </p:sp>
      <p:sp>
        <p:nvSpPr>
          <p:cNvPr id="5" name="Tampungan Nomor Slide 4">
            <a:extLst>
              <a:ext uri="{FF2B5EF4-FFF2-40B4-BE49-F238E27FC236}">
                <a16:creationId xmlns:a16="http://schemas.microsoft.com/office/drawing/2014/main" id="{E7E17438-4B23-4924-A07D-B8E75E60D871}"/>
              </a:ext>
            </a:extLst>
          </p:cNvPr>
          <p:cNvSpPr>
            <a:spLocks noGrp="1"/>
          </p:cNvSpPr>
          <p:nvPr>
            <p:ph type="sldNum" sz="quarter" idx="12"/>
          </p:nvPr>
        </p:nvSpPr>
        <p:spPr/>
        <p:txBody>
          <a:bodyPr/>
          <a:lstStyle/>
          <a:p>
            <a:fld id="{48754020-A2EC-4F32-B2B7-344F2AA7652E}" type="slidenum">
              <a:rPr lang="en-ID" smtClean="0"/>
              <a:t>‹#›</a:t>
            </a:fld>
            <a:endParaRPr lang="en-ID"/>
          </a:p>
        </p:txBody>
      </p:sp>
    </p:spTree>
    <p:extLst>
      <p:ext uri="{BB962C8B-B14F-4D97-AF65-F5344CB8AC3E}">
        <p14:creationId xmlns:p14="http://schemas.microsoft.com/office/powerpoint/2010/main" val="2552505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Kosong">
    <p:spTree>
      <p:nvGrpSpPr>
        <p:cNvPr id="1" name=""/>
        <p:cNvGrpSpPr/>
        <p:nvPr/>
      </p:nvGrpSpPr>
      <p:grpSpPr>
        <a:xfrm>
          <a:off x="0" y="0"/>
          <a:ext cx="0" cy="0"/>
          <a:chOff x="0" y="0"/>
          <a:chExt cx="0" cy="0"/>
        </a:xfrm>
      </p:grpSpPr>
      <p:sp>
        <p:nvSpPr>
          <p:cNvPr id="2" name="Tampungan Tanggal 1">
            <a:extLst>
              <a:ext uri="{FF2B5EF4-FFF2-40B4-BE49-F238E27FC236}">
                <a16:creationId xmlns:a16="http://schemas.microsoft.com/office/drawing/2014/main" id="{F59A7832-8E41-47A0-BFA9-E63D378F0710}"/>
              </a:ext>
            </a:extLst>
          </p:cNvPr>
          <p:cNvSpPr>
            <a:spLocks noGrp="1"/>
          </p:cNvSpPr>
          <p:nvPr>
            <p:ph type="dt" sz="half" idx="10"/>
          </p:nvPr>
        </p:nvSpPr>
        <p:spPr/>
        <p:txBody>
          <a:bodyPr/>
          <a:lstStyle/>
          <a:p>
            <a:fld id="{01394231-C00E-4DCD-90A5-C683EEB3ED82}" type="datetimeFigureOut">
              <a:rPr lang="en-ID" smtClean="0"/>
              <a:t>20/07/2024</a:t>
            </a:fld>
            <a:endParaRPr lang="en-ID"/>
          </a:p>
        </p:txBody>
      </p:sp>
      <p:sp>
        <p:nvSpPr>
          <p:cNvPr id="3" name="Tampungan Kaki 2">
            <a:extLst>
              <a:ext uri="{FF2B5EF4-FFF2-40B4-BE49-F238E27FC236}">
                <a16:creationId xmlns:a16="http://schemas.microsoft.com/office/drawing/2014/main" id="{761B8AB4-FF42-4CB8-8141-BD614C793EE5}"/>
              </a:ext>
            </a:extLst>
          </p:cNvPr>
          <p:cNvSpPr>
            <a:spLocks noGrp="1"/>
          </p:cNvSpPr>
          <p:nvPr>
            <p:ph type="ftr" sz="quarter" idx="11"/>
          </p:nvPr>
        </p:nvSpPr>
        <p:spPr/>
        <p:txBody>
          <a:bodyPr/>
          <a:lstStyle/>
          <a:p>
            <a:endParaRPr lang="en-ID"/>
          </a:p>
        </p:txBody>
      </p:sp>
      <p:sp>
        <p:nvSpPr>
          <p:cNvPr id="4" name="Tampungan Nomor Slide 3">
            <a:extLst>
              <a:ext uri="{FF2B5EF4-FFF2-40B4-BE49-F238E27FC236}">
                <a16:creationId xmlns:a16="http://schemas.microsoft.com/office/drawing/2014/main" id="{C11C67F1-4904-49CF-8ECF-E7E9C821EFEA}"/>
              </a:ext>
            </a:extLst>
          </p:cNvPr>
          <p:cNvSpPr>
            <a:spLocks noGrp="1"/>
          </p:cNvSpPr>
          <p:nvPr>
            <p:ph type="sldNum" sz="quarter" idx="12"/>
          </p:nvPr>
        </p:nvSpPr>
        <p:spPr/>
        <p:txBody>
          <a:bodyPr/>
          <a:lstStyle/>
          <a:p>
            <a:fld id="{48754020-A2EC-4F32-B2B7-344F2AA7652E}" type="slidenum">
              <a:rPr lang="en-ID" smtClean="0"/>
              <a:t>‹#›</a:t>
            </a:fld>
            <a:endParaRPr lang="en-ID"/>
          </a:p>
        </p:txBody>
      </p:sp>
    </p:spTree>
    <p:extLst>
      <p:ext uri="{BB962C8B-B14F-4D97-AF65-F5344CB8AC3E}">
        <p14:creationId xmlns:p14="http://schemas.microsoft.com/office/powerpoint/2010/main" val="199018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Konten dengan Keterang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72603E8-83CB-440F-80BC-D0F533D85D87}"/>
              </a:ext>
            </a:extLst>
          </p:cNvPr>
          <p:cNvSpPr>
            <a:spLocks noGrp="1"/>
          </p:cNvSpPr>
          <p:nvPr>
            <p:ph type="title"/>
          </p:nvPr>
        </p:nvSpPr>
        <p:spPr>
          <a:xfrm>
            <a:off x="839788" y="457200"/>
            <a:ext cx="3932237" cy="1600200"/>
          </a:xfrm>
        </p:spPr>
        <p:txBody>
          <a:bodyPr anchor="b"/>
          <a:lstStyle>
            <a:lvl1pPr>
              <a:defRPr sz="3200"/>
            </a:lvl1pPr>
          </a:lstStyle>
          <a:p>
            <a:r>
              <a:rPr lang="id-ID"/>
              <a:t>Klik untuk mengedit gaya judul Master</a:t>
            </a:r>
            <a:endParaRPr lang="en-ID"/>
          </a:p>
        </p:txBody>
      </p:sp>
      <p:sp>
        <p:nvSpPr>
          <p:cNvPr id="3" name="Tampungan Konten 2">
            <a:extLst>
              <a:ext uri="{FF2B5EF4-FFF2-40B4-BE49-F238E27FC236}">
                <a16:creationId xmlns:a16="http://schemas.microsoft.com/office/drawing/2014/main" id="{6CDBA3E7-6120-46C6-881B-61D7B8986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Teks 3">
            <a:extLst>
              <a:ext uri="{FF2B5EF4-FFF2-40B4-BE49-F238E27FC236}">
                <a16:creationId xmlns:a16="http://schemas.microsoft.com/office/drawing/2014/main" id="{B58FE020-D444-4148-A1DB-A4C3E40FE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d-ID"/>
              <a:t>Klik untuk edit gaya teks Master</a:t>
            </a:r>
          </a:p>
        </p:txBody>
      </p:sp>
      <p:sp>
        <p:nvSpPr>
          <p:cNvPr id="5" name="Tampungan Tanggal 4">
            <a:extLst>
              <a:ext uri="{FF2B5EF4-FFF2-40B4-BE49-F238E27FC236}">
                <a16:creationId xmlns:a16="http://schemas.microsoft.com/office/drawing/2014/main" id="{10A1D94B-7EBC-420A-8A77-C683AF6C539E}"/>
              </a:ext>
            </a:extLst>
          </p:cNvPr>
          <p:cNvSpPr>
            <a:spLocks noGrp="1"/>
          </p:cNvSpPr>
          <p:nvPr>
            <p:ph type="dt" sz="half" idx="10"/>
          </p:nvPr>
        </p:nvSpPr>
        <p:spPr/>
        <p:txBody>
          <a:bodyPr/>
          <a:lstStyle/>
          <a:p>
            <a:fld id="{01394231-C00E-4DCD-90A5-C683EEB3ED82}" type="datetimeFigureOut">
              <a:rPr lang="en-ID" smtClean="0"/>
              <a:t>20/07/2024</a:t>
            </a:fld>
            <a:endParaRPr lang="en-ID"/>
          </a:p>
        </p:txBody>
      </p:sp>
      <p:sp>
        <p:nvSpPr>
          <p:cNvPr id="6" name="Tampungan Kaki 5">
            <a:extLst>
              <a:ext uri="{FF2B5EF4-FFF2-40B4-BE49-F238E27FC236}">
                <a16:creationId xmlns:a16="http://schemas.microsoft.com/office/drawing/2014/main" id="{3C4CE2AF-968E-48C8-8D93-FCCB74EC7BAC}"/>
              </a:ext>
            </a:extLst>
          </p:cNvPr>
          <p:cNvSpPr>
            <a:spLocks noGrp="1"/>
          </p:cNvSpPr>
          <p:nvPr>
            <p:ph type="ftr" sz="quarter" idx="11"/>
          </p:nvPr>
        </p:nvSpPr>
        <p:spPr/>
        <p:txBody>
          <a:bodyPr/>
          <a:lstStyle/>
          <a:p>
            <a:endParaRPr lang="en-ID"/>
          </a:p>
        </p:txBody>
      </p:sp>
      <p:sp>
        <p:nvSpPr>
          <p:cNvPr id="7" name="Tampungan Nomor Slide 6">
            <a:extLst>
              <a:ext uri="{FF2B5EF4-FFF2-40B4-BE49-F238E27FC236}">
                <a16:creationId xmlns:a16="http://schemas.microsoft.com/office/drawing/2014/main" id="{DF099E58-DFF8-47F9-A06F-2DFCD0E92AA8}"/>
              </a:ext>
            </a:extLst>
          </p:cNvPr>
          <p:cNvSpPr>
            <a:spLocks noGrp="1"/>
          </p:cNvSpPr>
          <p:nvPr>
            <p:ph type="sldNum" sz="quarter" idx="12"/>
          </p:nvPr>
        </p:nvSpPr>
        <p:spPr/>
        <p:txBody>
          <a:bodyPr/>
          <a:lstStyle/>
          <a:p>
            <a:fld id="{48754020-A2EC-4F32-B2B7-344F2AA7652E}" type="slidenum">
              <a:rPr lang="en-ID" smtClean="0"/>
              <a:t>‹#›</a:t>
            </a:fld>
            <a:endParaRPr lang="en-ID"/>
          </a:p>
        </p:txBody>
      </p:sp>
    </p:spTree>
    <p:extLst>
      <p:ext uri="{BB962C8B-B14F-4D97-AF65-F5344CB8AC3E}">
        <p14:creationId xmlns:p14="http://schemas.microsoft.com/office/powerpoint/2010/main" val="218992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Gambar dengan Keterang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0661D3C-83AA-4B18-8D2E-5E2B7F0BD346}"/>
              </a:ext>
            </a:extLst>
          </p:cNvPr>
          <p:cNvSpPr>
            <a:spLocks noGrp="1"/>
          </p:cNvSpPr>
          <p:nvPr>
            <p:ph type="title"/>
          </p:nvPr>
        </p:nvSpPr>
        <p:spPr>
          <a:xfrm>
            <a:off x="839788" y="457200"/>
            <a:ext cx="3932237" cy="1600200"/>
          </a:xfrm>
        </p:spPr>
        <p:txBody>
          <a:bodyPr anchor="b"/>
          <a:lstStyle>
            <a:lvl1pPr>
              <a:defRPr sz="3200"/>
            </a:lvl1pPr>
          </a:lstStyle>
          <a:p>
            <a:r>
              <a:rPr lang="id-ID"/>
              <a:t>Klik untuk mengedit gaya judul Master</a:t>
            </a:r>
            <a:endParaRPr lang="en-ID"/>
          </a:p>
        </p:txBody>
      </p:sp>
      <p:sp>
        <p:nvSpPr>
          <p:cNvPr id="3" name="Tampungan Gambar 2">
            <a:extLst>
              <a:ext uri="{FF2B5EF4-FFF2-40B4-BE49-F238E27FC236}">
                <a16:creationId xmlns:a16="http://schemas.microsoft.com/office/drawing/2014/main" id="{2B075563-0F81-4C5D-8B29-F669CF8E62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ampungan Teks 3">
            <a:extLst>
              <a:ext uri="{FF2B5EF4-FFF2-40B4-BE49-F238E27FC236}">
                <a16:creationId xmlns:a16="http://schemas.microsoft.com/office/drawing/2014/main" id="{5093CB98-601F-4C56-BC6D-2922E9C70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d-ID"/>
              <a:t>Klik untuk edit gaya teks Master</a:t>
            </a:r>
          </a:p>
        </p:txBody>
      </p:sp>
      <p:sp>
        <p:nvSpPr>
          <p:cNvPr id="5" name="Tampungan Tanggal 4">
            <a:extLst>
              <a:ext uri="{FF2B5EF4-FFF2-40B4-BE49-F238E27FC236}">
                <a16:creationId xmlns:a16="http://schemas.microsoft.com/office/drawing/2014/main" id="{C5E3A1CF-EC13-4656-9C9F-5C1BFD62C8AC}"/>
              </a:ext>
            </a:extLst>
          </p:cNvPr>
          <p:cNvSpPr>
            <a:spLocks noGrp="1"/>
          </p:cNvSpPr>
          <p:nvPr>
            <p:ph type="dt" sz="half" idx="10"/>
          </p:nvPr>
        </p:nvSpPr>
        <p:spPr/>
        <p:txBody>
          <a:bodyPr/>
          <a:lstStyle/>
          <a:p>
            <a:fld id="{01394231-C00E-4DCD-90A5-C683EEB3ED82}" type="datetimeFigureOut">
              <a:rPr lang="en-ID" smtClean="0"/>
              <a:t>20/07/2024</a:t>
            </a:fld>
            <a:endParaRPr lang="en-ID"/>
          </a:p>
        </p:txBody>
      </p:sp>
      <p:sp>
        <p:nvSpPr>
          <p:cNvPr id="6" name="Tampungan Kaki 5">
            <a:extLst>
              <a:ext uri="{FF2B5EF4-FFF2-40B4-BE49-F238E27FC236}">
                <a16:creationId xmlns:a16="http://schemas.microsoft.com/office/drawing/2014/main" id="{3C36F7F3-2373-462D-BD01-DD886AFA54D5}"/>
              </a:ext>
            </a:extLst>
          </p:cNvPr>
          <p:cNvSpPr>
            <a:spLocks noGrp="1"/>
          </p:cNvSpPr>
          <p:nvPr>
            <p:ph type="ftr" sz="quarter" idx="11"/>
          </p:nvPr>
        </p:nvSpPr>
        <p:spPr/>
        <p:txBody>
          <a:bodyPr/>
          <a:lstStyle/>
          <a:p>
            <a:endParaRPr lang="en-ID"/>
          </a:p>
        </p:txBody>
      </p:sp>
      <p:sp>
        <p:nvSpPr>
          <p:cNvPr id="7" name="Tampungan Nomor Slide 6">
            <a:extLst>
              <a:ext uri="{FF2B5EF4-FFF2-40B4-BE49-F238E27FC236}">
                <a16:creationId xmlns:a16="http://schemas.microsoft.com/office/drawing/2014/main" id="{870D4E45-C38A-44D1-ACFE-6A5F6455E4CF}"/>
              </a:ext>
            </a:extLst>
          </p:cNvPr>
          <p:cNvSpPr>
            <a:spLocks noGrp="1"/>
          </p:cNvSpPr>
          <p:nvPr>
            <p:ph type="sldNum" sz="quarter" idx="12"/>
          </p:nvPr>
        </p:nvSpPr>
        <p:spPr/>
        <p:txBody>
          <a:bodyPr/>
          <a:lstStyle/>
          <a:p>
            <a:fld id="{48754020-A2EC-4F32-B2B7-344F2AA7652E}" type="slidenum">
              <a:rPr lang="en-ID" smtClean="0"/>
              <a:t>‹#›</a:t>
            </a:fld>
            <a:endParaRPr lang="en-ID"/>
          </a:p>
        </p:txBody>
      </p:sp>
    </p:spTree>
    <p:extLst>
      <p:ext uri="{BB962C8B-B14F-4D97-AF65-F5344CB8AC3E}">
        <p14:creationId xmlns:p14="http://schemas.microsoft.com/office/powerpoint/2010/main" val="3981065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Judul 1">
            <a:extLst>
              <a:ext uri="{FF2B5EF4-FFF2-40B4-BE49-F238E27FC236}">
                <a16:creationId xmlns:a16="http://schemas.microsoft.com/office/drawing/2014/main" id="{0D3BA919-73B4-4A01-B031-F502927AD5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d-ID"/>
              <a:t>Klik untuk mengedit gaya judul Master</a:t>
            </a:r>
            <a:endParaRPr lang="en-ID"/>
          </a:p>
        </p:txBody>
      </p:sp>
      <p:sp>
        <p:nvSpPr>
          <p:cNvPr id="3" name="Tampungan Teks 2">
            <a:extLst>
              <a:ext uri="{FF2B5EF4-FFF2-40B4-BE49-F238E27FC236}">
                <a16:creationId xmlns:a16="http://schemas.microsoft.com/office/drawing/2014/main" id="{5701BFD2-5F56-47EB-89B4-69A1DEFA4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Tanggal 3">
            <a:extLst>
              <a:ext uri="{FF2B5EF4-FFF2-40B4-BE49-F238E27FC236}">
                <a16:creationId xmlns:a16="http://schemas.microsoft.com/office/drawing/2014/main" id="{7ED897CF-52A9-4532-8494-4DA851020A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94231-C00E-4DCD-90A5-C683EEB3ED82}" type="datetimeFigureOut">
              <a:rPr lang="en-ID" smtClean="0"/>
              <a:t>20/07/2024</a:t>
            </a:fld>
            <a:endParaRPr lang="en-ID"/>
          </a:p>
        </p:txBody>
      </p:sp>
      <p:sp>
        <p:nvSpPr>
          <p:cNvPr id="5" name="Tampungan Kaki 4">
            <a:extLst>
              <a:ext uri="{FF2B5EF4-FFF2-40B4-BE49-F238E27FC236}">
                <a16:creationId xmlns:a16="http://schemas.microsoft.com/office/drawing/2014/main" id="{9E820300-888E-4C88-A53C-B507A87808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Tampungan Nomor Slide 5">
            <a:extLst>
              <a:ext uri="{FF2B5EF4-FFF2-40B4-BE49-F238E27FC236}">
                <a16:creationId xmlns:a16="http://schemas.microsoft.com/office/drawing/2014/main" id="{CC90FAEB-66F3-468A-8893-1F38B9AB5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54020-A2EC-4F32-B2B7-344F2AA7652E}" type="slidenum">
              <a:rPr lang="en-ID" smtClean="0"/>
              <a:t>‹#›</a:t>
            </a:fld>
            <a:endParaRPr lang="en-ID"/>
          </a:p>
        </p:txBody>
      </p:sp>
    </p:spTree>
    <p:extLst>
      <p:ext uri="{BB962C8B-B14F-4D97-AF65-F5344CB8AC3E}">
        <p14:creationId xmlns:p14="http://schemas.microsoft.com/office/powerpoint/2010/main" val="3597197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69110B-DC3A-4308-886D-6991E10910CF}"/>
              </a:ext>
            </a:extLst>
          </p:cNvPr>
          <p:cNvSpPr>
            <a:spLocks noGrp="1"/>
          </p:cNvSpPr>
          <p:nvPr>
            <p:ph type="ctrTitle"/>
          </p:nvPr>
        </p:nvSpPr>
        <p:spPr/>
        <p:txBody>
          <a:bodyPr/>
          <a:lstStyle/>
          <a:p>
            <a:r>
              <a:rPr lang="en-US" dirty="0"/>
              <a:t>Bab 7</a:t>
            </a:r>
            <a:endParaRPr lang="en-ID" dirty="0"/>
          </a:p>
        </p:txBody>
      </p:sp>
      <p:sp>
        <p:nvSpPr>
          <p:cNvPr id="3" name="Subjudul 2">
            <a:extLst>
              <a:ext uri="{FF2B5EF4-FFF2-40B4-BE49-F238E27FC236}">
                <a16:creationId xmlns:a16="http://schemas.microsoft.com/office/drawing/2014/main" id="{6BDF5414-46B4-4DDB-BDA6-F512465432D1}"/>
              </a:ext>
            </a:extLst>
          </p:cNvPr>
          <p:cNvSpPr>
            <a:spLocks noGrp="1"/>
          </p:cNvSpPr>
          <p:nvPr>
            <p:ph type="subTitle" idx="1"/>
          </p:nvPr>
        </p:nvSpPr>
        <p:spPr/>
        <p:txBody>
          <a:bodyPr/>
          <a:lstStyle/>
          <a:p>
            <a:r>
              <a:rPr lang="en-US" dirty="0"/>
              <a:t>Debugging React App</a:t>
            </a:r>
            <a:endParaRPr lang="en-ID" dirty="0"/>
          </a:p>
        </p:txBody>
      </p:sp>
    </p:spTree>
    <p:extLst>
      <p:ext uri="{BB962C8B-B14F-4D97-AF65-F5344CB8AC3E}">
        <p14:creationId xmlns:p14="http://schemas.microsoft.com/office/powerpoint/2010/main" val="3255615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00148D2-748D-43EB-84BF-699C9490E28B}"/>
              </a:ext>
            </a:extLst>
          </p:cNvPr>
          <p:cNvSpPr>
            <a:spLocks noGrp="1"/>
          </p:cNvSpPr>
          <p:nvPr>
            <p:ph type="title"/>
          </p:nvPr>
        </p:nvSpPr>
        <p:spPr/>
        <p:txBody>
          <a:bodyPr/>
          <a:lstStyle/>
          <a:p>
            <a:pPr algn="ctr"/>
            <a:r>
              <a:rPr lang="en-US" b="1" dirty="0"/>
              <a:t>3. </a:t>
            </a:r>
            <a:r>
              <a:rPr lang="en-US" b="1" dirty="0" err="1"/>
              <a:t>Understaanding</a:t>
            </a:r>
            <a:r>
              <a:rPr lang="en-US" b="1" dirty="0"/>
              <a:t> React Error Message</a:t>
            </a:r>
            <a:endParaRPr lang="en-ID" dirty="0"/>
          </a:p>
        </p:txBody>
      </p:sp>
      <p:sp>
        <p:nvSpPr>
          <p:cNvPr id="3" name="Tampungan Konten 2">
            <a:extLst>
              <a:ext uri="{FF2B5EF4-FFF2-40B4-BE49-F238E27FC236}">
                <a16:creationId xmlns:a16="http://schemas.microsoft.com/office/drawing/2014/main" id="{EB439022-0390-40FC-853E-11C4412B384A}"/>
              </a:ext>
            </a:extLst>
          </p:cNvPr>
          <p:cNvSpPr>
            <a:spLocks noGrp="1"/>
          </p:cNvSpPr>
          <p:nvPr>
            <p:ph idx="1"/>
          </p:nvPr>
        </p:nvSpPr>
        <p:spPr/>
        <p:txBody>
          <a:bodyPr/>
          <a:lstStyle/>
          <a:p>
            <a:r>
              <a:rPr lang="en-US" dirty="0"/>
              <a:t>Namun ketik kita memasukan angka nol atau negatif ke kolom duration, program akan rusak, layar akan menjadi blank serta </a:t>
            </a:r>
            <a:r>
              <a:rPr lang="en-US" dirty="0" err="1"/>
              <a:t>banya</a:t>
            </a:r>
            <a:r>
              <a:rPr lang="en-US" dirty="0"/>
              <a:t> pesan error di tab console</a:t>
            </a:r>
          </a:p>
          <a:p>
            <a:pPr marL="0" indent="0">
              <a:buNone/>
            </a:pPr>
            <a:endParaRPr lang="en-US" dirty="0"/>
          </a:p>
          <a:p>
            <a:pPr marL="0" indent="0">
              <a:buNone/>
            </a:pPr>
            <a:endParaRPr lang="en-US" dirty="0"/>
          </a:p>
          <a:p>
            <a:pPr marL="0" indent="0">
              <a:buNone/>
            </a:pPr>
            <a:endParaRPr lang="en-ID" dirty="0"/>
          </a:p>
        </p:txBody>
      </p:sp>
      <p:pic>
        <p:nvPicPr>
          <p:cNvPr id="6" name="Gambar 5">
            <a:extLst>
              <a:ext uri="{FF2B5EF4-FFF2-40B4-BE49-F238E27FC236}">
                <a16:creationId xmlns:a16="http://schemas.microsoft.com/office/drawing/2014/main" id="{2E375497-29E5-4CD5-A7A6-313834FC0540}"/>
              </a:ext>
            </a:extLst>
          </p:cNvPr>
          <p:cNvPicPr>
            <a:picLocks noChangeAspect="1"/>
          </p:cNvPicPr>
          <p:nvPr/>
        </p:nvPicPr>
        <p:blipFill>
          <a:blip r:embed="rId2"/>
          <a:stretch>
            <a:fillRect/>
          </a:stretch>
        </p:blipFill>
        <p:spPr>
          <a:xfrm>
            <a:off x="-141279" y="2934873"/>
            <a:ext cx="12027518" cy="3772094"/>
          </a:xfrm>
          <a:prstGeom prst="rect">
            <a:avLst/>
          </a:prstGeom>
        </p:spPr>
      </p:pic>
    </p:spTree>
    <p:extLst>
      <p:ext uri="{BB962C8B-B14F-4D97-AF65-F5344CB8AC3E}">
        <p14:creationId xmlns:p14="http://schemas.microsoft.com/office/powerpoint/2010/main" val="2977306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00148D2-748D-43EB-84BF-699C9490E28B}"/>
              </a:ext>
            </a:extLst>
          </p:cNvPr>
          <p:cNvSpPr>
            <a:spLocks noGrp="1"/>
          </p:cNvSpPr>
          <p:nvPr>
            <p:ph type="title"/>
          </p:nvPr>
        </p:nvSpPr>
        <p:spPr/>
        <p:txBody>
          <a:bodyPr/>
          <a:lstStyle/>
          <a:p>
            <a:pPr algn="ctr"/>
            <a:r>
              <a:rPr lang="en-US" b="1" dirty="0"/>
              <a:t>3. </a:t>
            </a:r>
            <a:r>
              <a:rPr lang="en-US" b="1" dirty="0" err="1"/>
              <a:t>Understaanding</a:t>
            </a:r>
            <a:r>
              <a:rPr lang="en-US" b="1" dirty="0"/>
              <a:t> React Error Message</a:t>
            </a:r>
            <a:endParaRPr lang="en-ID" dirty="0"/>
          </a:p>
        </p:txBody>
      </p:sp>
      <p:sp>
        <p:nvSpPr>
          <p:cNvPr id="3" name="Tampungan Konten 2">
            <a:extLst>
              <a:ext uri="{FF2B5EF4-FFF2-40B4-BE49-F238E27FC236}">
                <a16:creationId xmlns:a16="http://schemas.microsoft.com/office/drawing/2014/main" id="{EB439022-0390-40FC-853E-11C4412B384A}"/>
              </a:ext>
            </a:extLst>
          </p:cNvPr>
          <p:cNvSpPr>
            <a:spLocks noGrp="1"/>
          </p:cNvSpPr>
          <p:nvPr>
            <p:ph idx="1"/>
          </p:nvPr>
        </p:nvSpPr>
        <p:spPr/>
        <p:txBody>
          <a:bodyPr/>
          <a:lstStyle/>
          <a:p>
            <a:r>
              <a:rPr lang="en-US" dirty="0"/>
              <a:t>Ketika melihat banyak teks berwarna merah </a:t>
            </a:r>
            <a:r>
              <a:rPr lang="en-US" dirty="0" err="1"/>
              <a:t>dilayar</a:t>
            </a:r>
            <a:r>
              <a:rPr lang="en-US" dirty="0"/>
              <a:t>, banyak programmer yang merasa kewalahan</a:t>
            </a:r>
          </a:p>
          <a:p>
            <a:r>
              <a:rPr lang="en-US" dirty="0"/>
              <a:t>Namun anda </a:t>
            </a:r>
            <a:r>
              <a:rPr lang="en-US" dirty="0" err="1"/>
              <a:t>tidk</a:t>
            </a:r>
            <a:r>
              <a:rPr lang="en-US" dirty="0"/>
              <a:t> perlu khawatir sebab error di react cukup membantu dan berwawasan</a:t>
            </a:r>
          </a:p>
          <a:p>
            <a:r>
              <a:rPr lang="en-US" dirty="0"/>
              <a:t>Dalam pesan ini dikatakan gagal membaca property yang bernilai undefined, property yang dimaksud adalah </a:t>
            </a:r>
            <a:r>
              <a:rPr lang="en-US" dirty="0" err="1"/>
              <a:t>valueEndOfYear</a:t>
            </a:r>
            <a:endParaRPr lang="en-US" dirty="0"/>
          </a:p>
          <a:p>
            <a:r>
              <a:rPr lang="en-US" dirty="0"/>
              <a:t>Karena </a:t>
            </a:r>
            <a:r>
              <a:rPr lang="en-US" dirty="0" err="1"/>
              <a:t>propertynya</a:t>
            </a:r>
            <a:r>
              <a:rPr lang="en-US" dirty="0"/>
              <a:t> undefined, kemungkinan objek nya juga bernilai undefined</a:t>
            </a:r>
          </a:p>
          <a:p>
            <a:pPr marL="0" indent="0">
              <a:buNone/>
            </a:pPr>
            <a:endParaRPr lang="en-US" dirty="0"/>
          </a:p>
          <a:p>
            <a:pPr marL="0" indent="0">
              <a:buNone/>
            </a:pPr>
            <a:endParaRPr lang="en-US" dirty="0"/>
          </a:p>
          <a:p>
            <a:pPr marL="0" indent="0">
              <a:buNone/>
            </a:pPr>
            <a:endParaRPr lang="en-US" dirty="0"/>
          </a:p>
          <a:p>
            <a:pPr marL="0" indent="0">
              <a:buNone/>
            </a:pPr>
            <a:endParaRPr lang="en-ID" dirty="0"/>
          </a:p>
        </p:txBody>
      </p:sp>
      <p:pic>
        <p:nvPicPr>
          <p:cNvPr id="5" name="Gambar 4">
            <a:extLst>
              <a:ext uri="{FF2B5EF4-FFF2-40B4-BE49-F238E27FC236}">
                <a16:creationId xmlns:a16="http://schemas.microsoft.com/office/drawing/2014/main" id="{3C748BAA-9B63-4D9E-97C1-C2706053BBBD}"/>
              </a:ext>
            </a:extLst>
          </p:cNvPr>
          <p:cNvPicPr>
            <a:picLocks noChangeAspect="1"/>
          </p:cNvPicPr>
          <p:nvPr/>
        </p:nvPicPr>
        <p:blipFill>
          <a:blip r:embed="rId2"/>
          <a:stretch>
            <a:fillRect/>
          </a:stretch>
        </p:blipFill>
        <p:spPr>
          <a:xfrm>
            <a:off x="3437133" y="4876800"/>
            <a:ext cx="2770941" cy="1616075"/>
          </a:xfrm>
          <a:prstGeom prst="rect">
            <a:avLst/>
          </a:prstGeom>
        </p:spPr>
      </p:pic>
    </p:spTree>
    <p:extLst>
      <p:ext uri="{BB962C8B-B14F-4D97-AF65-F5344CB8AC3E}">
        <p14:creationId xmlns:p14="http://schemas.microsoft.com/office/powerpoint/2010/main" val="146934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00148D2-748D-43EB-84BF-699C9490E28B}"/>
              </a:ext>
            </a:extLst>
          </p:cNvPr>
          <p:cNvSpPr>
            <a:spLocks noGrp="1"/>
          </p:cNvSpPr>
          <p:nvPr>
            <p:ph type="title"/>
          </p:nvPr>
        </p:nvSpPr>
        <p:spPr/>
        <p:txBody>
          <a:bodyPr/>
          <a:lstStyle/>
          <a:p>
            <a:pPr algn="ctr"/>
            <a:r>
              <a:rPr lang="en-US" b="1" dirty="0"/>
              <a:t>3. </a:t>
            </a:r>
            <a:r>
              <a:rPr lang="en-US" b="1" dirty="0" err="1"/>
              <a:t>Understaanding</a:t>
            </a:r>
            <a:r>
              <a:rPr lang="en-US" b="1" dirty="0"/>
              <a:t> React Error Message</a:t>
            </a:r>
            <a:endParaRPr lang="en-ID" dirty="0"/>
          </a:p>
        </p:txBody>
      </p:sp>
      <p:sp>
        <p:nvSpPr>
          <p:cNvPr id="3" name="Tampungan Konten 2">
            <a:extLst>
              <a:ext uri="{FF2B5EF4-FFF2-40B4-BE49-F238E27FC236}">
                <a16:creationId xmlns:a16="http://schemas.microsoft.com/office/drawing/2014/main" id="{EB439022-0390-40FC-853E-11C4412B384A}"/>
              </a:ext>
            </a:extLst>
          </p:cNvPr>
          <p:cNvSpPr>
            <a:spLocks noGrp="1"/>
          </p:cNvSpPr>
          <p:nvPr>
            <p:ph idx="1"/>
          </p:nvPr>
        </p:nvSpPr>
        <p:spPr/>
        <p:txBody>
          <a:bodyPr/>
          <a:lstStyle/>
          <a:p>
            <a:r>
              <a:rPr lang="en-US" dirty="0"/>
              <a:t>Kita harus mulai memperbaiki kesalahan dengan mencari lokasi property </a:t>
            </a:r>
            <a:r>
              <a:rPr lang="en-US" dirty="0" err="1"/>
              <a:t>valueEndOfYear</a:t>
            </a:r>
            <a:r>
              <a:rPr lang="en-US" dirty="0"/>
              <a:t>, </a:t>
            </a:r>
          </a:p>
          <a:p>
            <a:r>
              <a:rPr lang="en-US" dirty="0"/>
              <a:t>Dibawah pesan error terdapat </a:t>
            </a:r>
            <a:r>
              <a:rPr lang="en-US" dirty="0" err="1"/>
              <a:t>staktrace</a:t>
            </a:r>
            <a:r>
              <a:rPr lang="en-US" dirty="0"/>
              <a:t>, ini adalah kumpulan kode yang menyebabkan error terjadi</a:t>
            </a:r>
          </a:p>
          <a:p>
            <a:r>
              <a:rPr lang="en-US" dirty="0"/>
              <a:t>Disini tertulis error berasal dari results di file </a:t>
            </a:r>
            <a:r>
              <a:rPr lang="en-US" dirty="0" err="1"/>
              <a:t>results.jsx</a:t>
            </a:r>
            <a:r>
              <a:rPr lang="en-US" dirty="0"/>
              <a:t> yang menghasilkan </a:t>
            </a:r>
            <a:r>
              <a:rPr lang="en-US" dirty="0" err="1"/>
              <a:t>komponenline</a:t>
            </a:r>
            <a:r>
              <a:rPr lang="en-US" dirty="0"/>
              <a:t> 8 spasi 16</a:t>
            </a:r>
          </a:p>
          <a:p>
            <a:pPr marL="0" indent="0">
              <a:buNone/>
            </a:pPr>
            <a:endParaRPr lang="en-US" dirty="0"/>
          </a:p>
          <a:p>
            <a:pPr marL="0" indent="0">
              <a:buNone/>
            </a:pPr>
            <a:endParaRPr lang="en-US" dirty="0"/>
          </a:p>
          <a:p>
            <a:pPr marL="0" indent="0">
              <a:buNone/>
            </a:pPr>
            <a:endParaRPr lang="en-ID" dirty="0"/>
          </a:p>
        </p:txBody>
      </p:sp>
      <p:pic>
        <p:nvPicPr>
          <p:cNvPr id="5" name="Gambar 4">
            <a:extLst>
              <a:ext uri="{FF2B5EF4-FFF2-40B4-BE49-F238E27FC236}">
                <a16:creationId xmlns:a16="http://schemas.microsoft.com/office/drawing/2014/main" id="{3C748BAA-9B63-4D9E-97C1-C2706053BBBD}"/>
              </a:ext>
            </a:extLst>
          </p:cNvPr>
          <p:cNvPicPr>
            <a:picLocks noChangeAspect="1"/>
          </p:cNvPicPr>
          <p:nvPr/>
        </p:nvPicPr>
        <p:blipFill>
          <a:blip r:embed="rId2"/>
          <a:stretch>
            <a:fillRect/>
          </a:stretch>
        </p:blipFill>
        <p:spPr>
          <a:xfrm>
            <a:off x="1060634" y="4472331"/>
            <a:ext cx="3512308" cy="2048457"/>
          </a:xfrm>
          <a:prstGeom prst="rect">
            <a:avLst/>
          </a:prstGeom>
        </p:spPr>
      </p:pic>
      <p:pic>
        <p:nvPicPr>
          <p:cNvPr id="6" name="Gambar 5">
            <a:extLst>
              <a:ext uri="{FF2B5EF4-FFF2-40B4-BE49-F238E27FC236}">
                <a16:creationId xmlns:a16="http://schemas.microsoft.com/office/drawing/2014/main" id="{2299512F-BA02-48F6-A0EA-477AD18B625E}"/>
              </a:ext>
            </a:extLst>
          </p:cNvPr>
          <p:cNvPicPr>
            <a:picLocks noChangeAspect="1"/>
          </p:cNvPicPr>
          <p:nvPr/>
        </p:nvPicPr>
        <p:blipFill>
          <a:blip r:embed="rId3"/>
          <a:stretch>
            <a:fillRect/>
          </a:stretch>
        </p:blipFill>
        <p:spPr>
          <a:xfrm>
            <a:off x="4886815" y="4578403"/>
            <a:ext cx="3658520" cy="1233117"/>
          </a:xfrm>
          <a:prstGeom prst="rect">
            <a:avLst/>
          </a:prstGeom>
        </p:spPr>
      </p:pic>
    </p:spTree>
    <p:extLst>
      <p:ext uri="{BB962C8B-B14F-4D97-AF65-F5344CB8AC3E}">
        <p14:creationId xmlns:p14="http://schemas.microsoft.com/office/powerpoint/2010/main" val="2075767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00148D2-748D-43EB-84BF-699C9490E28B}"/>
              </a:ext>
            </a:extLst>
          </p:cNvPr>
          <p:cNvSpPr>
            <a:spLocks noGrp="1"/>
          </p:cNvSpPr>
          <p:nvPr>
            <p:ph type="title"/>
          </p:nvPr>
        </p:nvSpPr>
        <p:spPr/>
        <p:txBody>
          <a:bodyPr/>
          <a:lstStyle/>
          <a:p>
            <a:pPr algn="ctr"/>
            <a:r>
              <a:rPr lang="en-US" b="1" dirty="0"/>
              <a:t>3. </a:t>
            </a:r>
            <a:r>
              <a:rPr lang="en-US" b="1" dirty="0" err="1"/>
              <a:t>Understaanding</a:t>
            </a:r>
            <a:r>
              <a:rPr lang="en-US" b="1" dirty="0"/>
              <a:t> React Error Message</a:t>
            </a:r>
            <a:endParaRPr lang="en-ID" dirty="0"/>
          </a:p>
        </p:txBody>
      </p:sp>
      <p:sp>
        <p:nvSpPr>
          <p:cNvPr id="3" name="Tampungan Konten 2">
            <a:extLst>
              <a:ext uri="{FF2B5EF4-FFF2-40B4-BE49-F238E27FC236}">
                <a16:creationId xmlns:a16="http://schemas.microsoft.com/office/drawing/2014/main" id="{EB439022-0390-40FC-853E-11C4412B384A}"/>
              </a:ext>
            </a:extLst>
          </p:cNvPr>
          <p:cNvSpPr>
            <a:spLocks noGrp="1"/>
          </p:cNvSpPr>
          <p:nvPr>
            <p:ph idx="1"/>
          </p:nvPr>
        </p:nvSpPr>
        <p:spPr/>
        <p:txBody>
          <a:bodyPr/>
          <a:lstStyle/>
          <a:p>
            <a:r>
              <a:rPr lang="en-US" dirty="0"/>
              <a:t>Di kode ini results[0] tidak terdefinisi, sehingga kita perlu pergi ke kode dimana nilai result di panggil</a:t>
            </a:r>
          </a:p>
          <a:p>
            <a:r>
              <a:rPr lang="en-US" dirty="0"/>
              <a:t>Result ini awalnya array yang dijadikan argumen dari </a:t>
            </a:r>
            <a:r>
              <a:rPr lang="en-US" dirty="0" err="1"/>
              <a:t>sebuh</a:t>
            </a:r>
            <a:r>
              <a:rPr lang="en-US" dirty="0"/>
              <a:t> function</a:t>
            </a:r>
          </a:p>
          <a:p>
            <a:r>
              <a:rPr lang="en-US" dirty="0"/>
              <a:t>Function tersebut memanipulasi array result, function tersebut adalah </a:t>
            </a:r>
            <a:r>
              <a:rPr lang="en-US" dirty="0" err="1"/>
              <a:t>calculateInvestmentResult</a:t>
            </a:r>
            <a:r>
              <a:rPr lang="en-US" dirty="0"/>
              <a:t> yang ada di file investment.js</a:t>
            </a:r>
          </a:p>
          <a:p>
            <a:pPr marL="0" indent="0">
              <a:buNone/>
            </a:pPr>
            <a:endParaRPr lang="en-US" dirty="0"/>
          </a:p>
          <a:p>
            <a:pPr marL="0" indent="0">
              <a:buNone/>
            </a:pPr>
            <a:endParaRPr lang="en-ID" dirty="0"/>
          </a:p>
        </p:txBody>
      </p:sp>
      <p:pic>
        <p:nvPicPr>
          <p:cNvPr id="6" name="Gambar 5">
            <a:extLst>
              <a:ext uri="{FF2B5EF4-FFF2-40B4-BE49-F238E27FC236}">
                <a16:creationId xmlns:a16="http://schemas.microsoft.com/office/drawing/2014/main" id="{2299512F-BA02-48F6-A0EA-477AD18B625E}"/>
              </a:ext>
            </a:extLst>
          </p:cNvPr>
          <p:cNvPicPr>
            <a:picLocks noChangeAspect="1"/>
          </p:cNvPicPr>
          <p:nvPr/>
        </p:nvPicPr>
        <p:blipFill>
          <a:blip r:embed="rId2"/>
          <a:stretch>
            <a:fillRect/>
          </a:stretch>
        </p:blipFill>
        <p:spPr>
          <a:xfrm>
            <a:off x="1076815" y="4293923"/>
            <a:ext cx="3658520" cy="1233117"/>
          </a:xfrm>
          <a:prstGeom prst="rect">
            <a:avLst/>
          </a:prstGeom>
        </p:spPr>
      </p:pic>
      <p:pic>
        <p:nvPicPr>
          <p:cNvPr id="7" name="Gambar 6">
            <a:extLst>
              <a:ext uri="{FF2B5EF4-FFF2-40B4-BE49-F238E27FC236}">
                <a16:creationId xmlns:a16="http://schemas.microsoft.com/office/drawing/2014/main" id="{F314EEB2-991A-44D4-B129-BB67FEDF40F9}"/>
              </a:ext>
            </a:extLst>
          </p:cNvPr>
          <p:cNvPicPr>
            <a:picLocks noChangeAspect="1"/>
          </p:cNvPicPr>
          <p:nvPr/>
        </p:nvPicPr>
        <p:blipFill>
          <a:blip r:embed="rId3"/>
          <a:stretch>
            <a:fillRect/>
          </a:stretch>
        </p:blipFill>
        <p:spPr>
          <a:xfrm>
            <a:off x="5155467" y="4293923"/>
            <a:ext cx="3791145" cy="1797142"/>
          </a:xfrm>
          <a:prstGeom prst="rect">
            <a:avLst/>
          </a:prstGeom>
        </p:spPr>
      </p:pic>
    </p:spTree>
    <p:extLst>
      <p:ext uri="{BB962C8B-B14F-4D97-AF65-F5344CB8AC3E}">
        <p14:creationId xmlns:p14="http://schemas.microsoft.com/office/powerpoint/2010/main" val="167065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00148D2-748D-43EB-84BF-699C9490E28B}"/>
              </a:ext>
            </a:extLst>
          </p:cNvPr>
          <p:cNvSpPr>
            <a:spLocks noGrp="1"/>
          </p:cNvSpPr>
          <p:nvPr>
            <p:ph type="title"/>
          </p:nvPr>
        </p:nvSpPr>
        <p:spPr/>
        <p:txBody>
          <a:bodyPr/>
          <a:lstStyle/>
          <a:p>
            <a:pPr algn="ctr"/>
            <a:r>
              <a:rPr lang="en-US" b="1" dirty="0"/>
              <a:t>3. </a:t>
            </a:r>
            <a:r>
              <a:rPr lang="en-US" b="1" dirty="0" err="1"/>
              <a:t>Understaanding</a:t>
            </a:r>
            <a:r>
              <a:rPr lang="en-US" b="1" dirty="0"/>
              <a:t> React Error Message</a:t>
            </a:r>
            <a:endParaRPr lang="en-ID" dirty="0"/>
          </a:p>
        </p:txBody>
      </p:sp>
      <p:sp>
        <p:nvSpPr>
          <p:cNvPr id="3" name="Tampungan Konten 2">
            <a:extLst>
              <a:ext uri="{FF2B5EF4-FFF2-40B4-BE49-F238E27FC236}">
                <a16:creationId xmlns:a16="http://schemas.microsoft.com/office/drawing/2014/main" id="{EB439022-0390-40FC-853E-11C4412B384A}"/>
              </a:ext>
            </a:extLst>
          </p:cNvPr>
          <p:cNvSpPr>
            <a:spLocks noGrp="1"/>
          </p:cNvSpPr>
          <p:nvPr>
            <p:ph idx="1"/>
          </p:nvPr>
        </p:nvSpPr>
        <p:spPr/>
        <p:txBody>
          <a:bodyPr/>
          <a:lstStyle/>
          <a:p>
            <a:r>
              <a:rPr lang="en-US" dirty="0"/>
              <a:t>Di file results.js , results awalnya sebuah array kosong yang akan diisi oleh function </a:t>
            </a:r>
            <a:r>
              <a:rPr lang="en-US" dirty="0" err="1"/>
              <a:t>calculateInvestment</a:t>
            </a:r>
            <a:endParaRPr lang="en-US" dirty="0"/>
          </a:p>
          <a:p>
            <a:r>
              <a:rPr lang="en-US" dirty="0"/>
              <a:t>Results tersebut </a:t>
            </a:r>
            <a:r>
              <a:rPr lang="en-US" dirty="0" err="1"/>
              <a:t>digunakanuntuk</a:t>
            </a:r>
            <a:r>
              <a:rPr lang="en-US" dirty="0"/>
              <a:t> mengisi </a:t>
            </a:r>
            <a:r>
              <a:rPr lang="en-US" dirty="0" err="1"/>
              <a:t>initialInvestment</a:t>
            </a:r>
            <a:endParaRPr lang="en-US" dirty="0"/>
          </a:p>
          <a:p>
            <a:r>
              <a:rPr lang="en-US" dirty="0"/>
              <a:t>Kesalahan terjadi karena array results tetap menjadi array kosong</a:t>
            </a:r>
          </a:p>
        </p:txBody>
      </p:sp>
      <p:pic>
        <p:nvPicPr>
          <p:cNvPr id="6" name="Gambar 5">
            <a:extLst>
              <a:ext uri="{FF2B5EF4-FFF2-40B4-BE49-F238E27FC236}">
                <a16:creationId xmlns:a16="http://schemas.microsoft.com/office/drawing/2014/main" id="{2299512F-BA02-48F6-A0EA-477AD18B625E}"/>
              </a:ext>
            </a:extLst>
          </p:cNvPr>
          <p:cNvPicPr>
            <a:picLocks noChangeAspect="1"/>
          </p:cNvPicPr>
          <p:nvPr/>
        </p:nvPicPr>
        <p:blipFill>
          <a:blip r:embed="rId2"/>
          <a:stretch>
            <a:fillRect/>
          </a:stretch>
        </p:blipFill>
        <p:spPr>
          <a:xfrm>
            <a:off x="1076815" y="4293923"/>
            <a:ext cx="3658520" cy="1233117"/>
          </a:xfrm>
          <a:prstGeom prst="rect">
            <a:avLst/>
          </a:prstGeom>
        </p:spPr>
      </p:pic>
      <p:pic>
        <p:nvPicPr>
          <p:cNvPr id="7" name="Gambar 6">
            <a:extLst>
              <a:ext uri="{FF2B5EF4-FFF2-40B4-BE49-F238E27FC236}">
                <a16:creationId xmlns:a16="http://schemas.microsoft.com/office/drawing/2014/main" id="{F314EEB2-991A-44D4-B129-BB67FEDF40F9}"/>
              </a:ext>
            </a:extLst>
          </p:cNvPr>
          <p:cNvPicPr>
            <a:picLocks noChangeAspect="1"/>
          </p:cNvPicPr>
          <p:nvPr/>
        </p:nvPicPr>
        <p:blipFill>
          <a:blip r:embed="rId3"/>
          <a:stretch>
            <a:fillRect/>
          </a:stretch>
        </p:blipFill>
        <p:spPr>
          <a:xfrm>
            <a:off x="5155467" y="4293923"/>
            <a:ext cx="3791145" cy="1797142"/>
          </a:xfrm>
          <a:prstGeom prst="rect">
            <a:avLst/>
          </a:prstGeom>
        </p:spPr>
      </p:pic>
    </p:spTree>
    <p:extLst>
      <p:ext uri="{BB962C8B-B14F-4D97-AF65-F5344CB8AC3E}">
        <p14:creationId xmlns:p14="http://schemas.microsoft.com/office/powerpoint/2010/main" val="198631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00148D2-748D-43EB-84BF-699C9490E28B}"/>
              </a:ext>
            </a:extLst>
          </p:cNvPr>
          <p:cNvSpPr>
            <a:spLocks noGrp="1"/>
          </p:cNvSpPr>
          <p:nvPr>
            <p:ph type="title"/>
          </p:nvPr>
        </p:nvSpPr>
        <p:spPr/>
        <p:txBody>
          <a:bodyPr/>
          <a:lstStyle/>
          <a:p>
            <a:pPr algn="ctr"/>
            <a:r>
              <a:rPr lang="en-US" b="1" dirty="0"/>
              <a:t>3. </a:t>
            </a:r>
            <a:r>
              <a:rPr lang="en-US" b="1" dirty="0" err="1"/>
              <a:t>Understaanding</a:t>
            </a:r>
            <a:r>
              <a:rPr lang="en-US" b="1" dirty="0"/>
              <a:t> React Error Message</a:t>
            </a:r>
            <a:endParaRPr lang="en-ID" dirty="0"/>
          </a:p>
        </p:txBody>
      </p:sp>
      <p:sp>
        <p:nvSpPr>
          <p:cNvPr id="3" name="Tampungan Konten 2">
            <a:extLst>
              <a:ext uri="{FF2B5EF4-FFF2-40B4-BE49-F238E27FC236}">
                <a16:creationId xmlns:a16="http://schemas.microsoft.com/office/drawing/2014/main" id="{EB439022-0390-40FC-853E-11C4412B384A}"/>
              </a:ext>
            </a:extLst>
          </p:cNvPr>
          <p:cNvSpPr>
            <a:spLocks noGrp="1"/>
          </p:cNvSpPr>
          <p:nvPr>
            <p:ph idx="1"/>
          </p:nvPr>
        </p:nvSpPr>
        <p:spPr/>
        <p:txBody>
          <a:bodyPr/>
          <a:lstStyle/>
          <a:p>
            <a:r>
              <a:rPr lang="en-US" dirty="0"/>
              <a:t>Di file investment.js nilai array result baru diisi melalui perulangan</a:t>
            </a:r>
          </a:p>
          <a:p>
            <a:r>
              <a:rPr lang="en-US" dirty="0"/>
              <a:t>Jadi ketika perulangan tidak terjadi array result tetap menjadi array kosong</a:t>
            </a:r>
          </a:p>
          <a:p>
            <a:r>
              <a:rPr lang="en-US" dirty="0"/>
              <a:t>Looping ini </a:t>
            </a:r>
            <a:r>
              <a:rPr lang="en-US" dirty="0" err="1"/>
              <a:t>bsru</a:t>
            </a:r>
            <a:r>
              <a:rPr lang="en-US" dirty="0"/>
              <a:t> dijalankan ketika nilai duration lebih kecil dari I yang awalnya bernilai dari nol</a:t>
            </a:r>
          </a:p>
          <a:p>
            <a:endParaRPr lang="en-US" dirty="0"/>
          </a:p>
        </p:txBody>
      </p:sp>
      <p:pic>
        <p:nvPicPr>
          <p:cNvPr id="6" name="Gambar 5">
            <a:extLst>
              <a:ext uri="{FF2B5EF4-FFF2-40B4-BE49-F238E27FC236}">
                <a16:creationId xmlns:a16="http://schemas.microsoft.com/office/drawing/2014/main" id="{2299512F-BA02-48F6-A0EA-477AD18B625E}"/>
              </a:ext>
            </a:extLst>
          </p:cNvPr>
          <p:cNvPicPr>
            <a:picLocks noChangeAspect="1"/>
          </p:cNvPicPr>
          <p:nvPr/>
        </p:nvPicPr>
        <p:blipFill>
          <a:blip r:embed="rId2"/>
          <a:stretch>
            <a:fillRect/>
          </a:stretch>
        </p:blipFill>
        <p:spPr>
          <a:xfrm>
            <a:off x="1076815" y="4293923"/>
            <a:ext cx="3658520" cy="1233117"/>
          </a:xfrm>
          <a:prstGeom prst="rect">
            <a:avLst/>
          </a:prstGeom>
        </p:spPr>
      </p:pic>
      <p:pic>
        <p:nvPicPr>
          <p:cNvPr id="7" name="Gambar 6">
            <a:extLst>
              <a:ext uri="{FF2B5EF4-FFF2-40B4-BE49-F238E27FC236}">
                <a16:creationId xmlns:a16="http://schemas.microsoft.com/office/drawing/2014/main" id="{F314EEB2-991A-44D4-B129-BB67FEDF40F9}"/>
              </a:ext>
            </a:extLst>
          </p:cNvPr>
          <p:cNvPicPr>
            <a:picLocks noChangeAspect="1"/>
          </p:cNvPicPr>
          <p:nvPr/>
        </p:nvPicPr>
        <p:blipFill>
          <a:blip r:embed="rId3"/>
          <a:stretch>
            <a:fillRect/>
          </a:stretch>
        </p:blipFill>
        <p:spPr>
          <a:xfrm>
            <a:off x="5155467" y="4293923"/>
            <a:ext cx="3791145" cy="1797142"/>
          </a:xfrm>
          <a:prstGeom prst="rect">
            <a:avLst/>
          </a:prstGeom>
        </p:spPr>
      </p:pic>
    </p:spTree>
    <p:extLst>
      <p:ext uri="{BB962C8B-B14F-4D97-AF65-F5344CB8AC3E}">
        <p14:creationId xmlns:p14="http://schemas.microsoft.com/office/powerpoint/2010/main" val="158921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00148D2-748D-43EB-84BF-699C9490E28B}"/>
              </a:ext>
            </a:extLst>
          </p:cNvPr>
          <p:cNvSpPr>
            <a:spLocks noGrp="1"/>
          </p:cNvSpPr>
          <p:nvPr>
            <p:ph type="title"/>
          </p:nvPr>
        </p:nvSpPr>
        <p:spPr/>
        <p:txBody>
          <a:bodyPr/>
          <a:lstStyle/>
          <a:p>
            <a:pPr algn="ctr"/>
            <a:r>
              <a:rPr lang="en-US" b="1" dirty="0"/>
              <a:t>3. </a:t>
            </a:r>
            <a:r>
              <a:rPr lang="en-US" b="1" dirty="0" err="1"/>
              <a:t>Understaanding</a:t>
            </a:r>
            <a:r>
              <a:rPr lang="en-US" b="1" dirty="0"/>
              <a:t> React Error Message</a:t>
            </a:r>
            <a:endParaRPr lang="en-ID" dirty="0"/>
          </a:p>
        </p:txBody>
      </p:sp>
      <p:sp>
        <p:nvSpPr>
          <p:cNvPr id="3" name="Tampungan Konten 2">
            <a:extLst>
              <a:ext uri="{FF2B5EF4-FFF2-40B4-BE49-F238E27FC236}">
                <a16:creationId xmlns:a16="http://schemas.microsoft.com/office/drawing/2014/main" id="{EB439022-0390-40FC-853E-11C4412B384A}"/>
              </a:ext>
            </a:extLst>
          </p:cNvPr>
          <p:cNvSpPr>
            <a:spLocks noGrp="1"/>
          </p:cNvSpPr>
          <p:nvPr>
            <p:ph idx="1"/>
          </p:nvPr>
        </p:nvSpPr>
        <p:spPr/>
        <p:txBody>
          <a:bodyPr/>
          <a:lstStyle/>
          <a:p>
            <a:r>
              <a:rPr lang="en-US" dirty="0"/>
              <a:t>Nilai i awal pada perulangan adalah nol, perulangan baru bisa dijalankan ketika nilai I lebih kecil dari duration</a:t>
            </a:r>
          </a:p>
          <a:p>
            <a:r>
              <a:rPr lang="en-US" dirty="0"/>
              <a:t>Nilai </a:t>
            </a:r>
            <a:r>
              <a:rPr lang="en-US" dirty="0" err="1"/>
              <a:t>uration</a:t>
            </a:r>
            <a:r>
              <a:rPr lang="en-US" dirty="0"/>
              <a:t> berasal dari form input</a:t>
            </a:r>
          </a:p>
          <a:p>
            <a:r>
              <a:rPr lang="en-US" dirty="0"/>
              <a:t>Ketika kita memasukan angka 0 atau negatif, atau tidak diisi, perulangan tidak akan terjadi karena </a:t>
            </a:r>
            <a:r>
              <a:rPr lang="en-US" dirty="0" err="1"/>
              <a:t>konisi</a:t>
            </a:r>
            <a:r>
              <a:rPr lang="en-US" dirty="0"/>
              <a:t> tidak terpenuhi sehingga</a:t>
            </a:r>
          </a:p>
          <a:p>
            <a:r>
              <a:rPr lang="en-US" dirty="0"/>
              <a:t>Array results tetap kosong dan ini tidak bisa dihindari</a:t>
            </a:r>
          </a:p>
        </p:txBody>
      </p:sp>
      <p:pic>
        <p:nvPicPr>
          <p:cNvPr id="6" name="Gambar 5">
            <a:extLst>
              <a:ext uri="{FF2B5EF4-FFF2-40B4-BE49-F238E27FC236}">
                <a16:creationId xmlns:a16="http://schemas.microsoft.com/office/drawing/2014/main" id="{2299512F-BA02-48F6-A0EA-477AD18B625E}"/>
              </a:ext>
            </a:extLst>
          </p:cNvPr>
          <p:cNvPicPr>
            <a:picLocks noChangeAspect="1"/>
          </p:cNvPicPr>
          <p:nvPr/>
        </p:nvPicPr>
        <p:blipFill>
          <a:blip r:embed="rId2"/>
          <a:stretch>
            <a:fillRect/>
          </a:stretch>
        </p:blipFill>
        <p:spPr>
          <a:xfrm>
            <a:off x="1056495" y="4857948"/>
            <a:ext cx="3658520" cy="1233117"/>
          </a:xfrm>
          <a:prstGeom prst="rect">
            <a:avLst/>
          </a:prstGeom>
        </p:spPr>
      </p:pic>
      <p:pic>
        <p:nvPicPr>
          <p:cNvPr id="7" name="Gambar 6">
            <a:extLst>
              <a:ext uri="{FF2B5EF4-FFF2-40B4-BE49-F238E27FC236}">
                <a16:creationId xmlns:a16="http://schemas.microsoft.com/office/drawing/2014/main" id="{F314EEB2-991A-44D4-B129-BB67FEDF40F9}"/>
              </a:ext>
            </a:extLst>
          </p:cNvPr>
          <p:cNvPicPr>
            <a:picLocks noChangeAspect="1"/>
          </p:cNvPicPr>
          <p:nvPr/>
        </p:nvPicPr>
        <p:blipFill>
          <a:blip r:embed="rId3"/>
          <a:stretch>
            <a:fillRect/>
          </a:stretch>
        </p:blipFill>
        <p:spPr>
          <a:xfrm>
            <a:off x="5500907" y="4575935"/>
            <a:ext cx="3791145" cy="1797142"/>
          </a:xfrm>
          <a:prstGeom prst="rect">
            <a:avLst/>
          </a:prstGeom>
        </p:spPr>
      </p:pic>
    </p:spTree>
    <p:extLst>
      <p:ext uri="{BB962C8B-B14F-4D97-AF65-F5344CB8AC3E}">
        <p14:creationId xmlns:p14="http://schemas.microsoft.com/office/powerpoint/2010/main" val="1405285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00148D2-748D-43EB-84BF-699C9490E28B}"/>
              </a:ext>
            </a:extLst>
          </p:cNvPr>
          <p:cNvSpPr>
            <a:spLocks noGrp="1"/>
          </p:cNvSpPr>
          <p:nvPr>
            <p:ph type="title"/>
          </p:nvPr>
        </p:nvSpPr>
        <p:spPr/>
        <p:txBody>
          <a:bodyPr/>
          <a:lstStyle/>
          <a:p>
            <a:pPr algn="ctr"/>
            <a:r>
              <a:rPr lang="en-US" b="1" dirty="0"/>
              <a:t>3. </a:t>
            </a:r>
            <a:r>
              <a:rPr lang="en-US" b="1" dirty="0" err="1"/>
              <a:t>Understaanding</a:t>
            </a:r>
            <a:r>
              <a:rPr lang="en-US" b="1" dirty="0"/>
              <a:t> React Error Message</a:t>
            </a:r>
            <a:endParaRPr lang="en-ID" dirty="0"/>
          </a:p>
        </p:txBody>
      </p:sp>
      <p:sp>
        <p:nvSpPr>
          <p:cNvPr id="3" name="Tampungan Konten 2">
            <a:extLst>
              <a:ext uri="{FF2B5EF4-FFF2-40B4-BE49-F238E27FC236}">
                <a16:creationId xmlns:a16="http://schemas.microsoft.com/office/drawing/2014/main" id="{EB439022-0390-40FC-853E-11C4412B384A}"/>
              </a:ext>
            </a:extLst>
          </p:cNvPr>
          <p:cNvSpPr>
            <a:spLocks noGrp="1"/>
          </p:cNvSpPr>
          <p:nvPr>
            <p:ph idx="1"/>
          </p:nvPr>
        </p:nvSpPr>
        <p:spPr/>
        <p:txBody>
          <a:bodyPr>
            <a:normAutofit lnSpcReduction="10000"/>
          </a:bodyPr>
          <a:lstStyle/>
          <a:p>
            <a:r>
              <a:rPr lang="en-US" dirty="0"/>
              <a:t>Karena nilai duration berasal dari form, kita perlu mengecek dengan </a:t>
            </a:r>
            <a:r>
              <a:rPr lang="en-US" dirty="0" err="1"/>
              <a:t>pengkondisian</a:t>
            </a:r>
            <a:r>
              <a:rPr lang="en-US" dirty="0"/>
              <a:t> sebelum nilai array results digunakan</a:t>
            </a:r>
          </a:p>
          <a:p>
            <a:r>
              <a:rPr lang="en-US" dirty="0"/>
              <a:t>Kita cek di results.js apakah panjang result === 0 artinya apakah array results kosong? Jika iya maka function results akan mengembalikan elemen berupa pesan kesalahan yang tampil </a:t>
            </a:r>
            <a:r>
              <a:rPr lang="en-US" dirty="0" err="1"/>
              <a:t>dilayar</a:t>
            </a:r>
            <a:endParaRPr lang="en-US" dirty="0"/>
          </a:p>
          <a:p>
            <a:r>
              <a:rPr lang="en-US" dirty="0"/>
              <a:t>Sehingga ketika array results kosong, kode </a:t>
            </a:r>
            <a:r>
              <a:rPr lang="en-US" dirty="0" err="1"/>
              <a:t>initialInvestment</a:t>
            </a:r>
            <a:r>
              <a:rPr lang="en-US" dirty="0"/>
              <a:t> yang menggunakan array results tidak dijalankan sehingga error menghilang dan aplikasi tidak crash</a:t>
            </a:r>
          </a:p>
          <a:p>
            <a:r>
              <a:rPr lang="en-US" dirty="0"/>
              <a:t>Ketika ada kesalahan kita tidak boleh membiarkan aplikasi berhenti, aplikasi harus tetap berjalan tapi kita harus memberitahu user apa kesalahan yang terjadi</a:t>
            </a:r>
          </a:p>
        </p:txBody>
      </p:sp>
    </p:spTree>
    <p:extLst>
      <p:ext uri="{BB962C8B-B14F-4D97-AF65-F5344CB8AC3E}">
        <p14:creationId xmlns:p14="http://schemas.microsoft.com/office/powerpoint/2010/main" val="262845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00148D2-748D-43EB-84BF-699C9490E28B}"/>
              </a:ext>
            </a:extLst>
          </p:cNvPr>
          <p:cNvSpPr>
            <a:spLocks noGrp="1"/>
          </p:cNvSpPr>
          <p:nvPr>
            <p:ph type="title"/>
          </p:nvPr>
        </p:nvSpPr>
        <p:spPr/>
        <p:txBody>
          <a:bodyPr/>
          <a:lstStyle/>
          <a:p>
            <a:pPr algn="ctr"/>
            <a:r>
              <a:rPr lang="en-US" b="1" dirty="0"/>
              <a:t>3. Understanding React Error Message</a:t>
            </a:r>
            <a:endParaRPr lang="en-ID" dirty="0"/>
          </a:p>
        </p:txBody>
      </p:sp>
      <p:pic>
        <p:nvPicPr>
          <p:cNvPr id="5" name="Tampungan Konten 4">
            <a:extLst>
              <a:ext uri="{FF2B5EF4-FFF2-40B4-BE49-F238E27FC236}">
                <a16:creationId xmlns:a16="http://schemas.microsoft.com/office/drawing/2014/main" id="{5D7566DF-D3D3-4F18-AC6F-AA41FA2FD486}"/>
              </a:ext>
            </a:extLst>
          </p:cNvPr>
          <p:cNvPicPr>
            <a:picLocks noGrp="1" noChangeAspect="1"/>
          </p:cNvPicPr>
          <p:nvPr>
            <p:ph idx="1"/>
          </p:nvPr>
        </p:nvPicPr>
        <p:blipFill>
          <a:blip r:embed="rId2"/>
          <a:stretch>
            <a:fillRect/>
          </a:stretch>
        </p:blipFill>
        <p:spPr>
          <a:xfrm>
            <a:off x="965748" y="1810509"/>
            <a:ext cx="3372023" cy="1333569"/>
          </a:xfrm>
        </p:spPr>
      </p:pic>
      <p:pic>
        <p:nvPicPr>
          <p:cNvPr id="7" name="Gambar 6">
            <a:extLst>
              <a:ext uri="{FF2B5EF4-FFF2-40B4-BE49-F238E27FC236}">
                <a16:creationId xmlns:a16="http://schemas.microsoft.com/office/drawing/2014/main" id="{BFEF2B7A-459C-40CF-BD0B-3590A68E2FAA}"/>
              </a:ext>
            </a:extLst>
          </p:cNvPr>
          <p:cNvPicPr>
            <a:picLocks noChangeAspect="1"/>
          </p:cNvPicPr>
          <p:nvPr/>
        </p:nvPicPr>
        <p:blipFill>
          <a:blip r:embed="rId3"/>
          <a:stretch>
            <a:fillRect/>
          </a:stretch>
        </p:blipFill>
        <p:spPr>
          <a:xfrm>
            <a:off x="1483360" y="3252691"/>
            <a:ext cx="9103360" cy="3139274"/>
          </a:xfrm>
          <a:prstGeom prst="rect">
            <a:avLst/>
          </a:prstGeom>
        </p:spPr>
      </p:pic>
    </p:spTree>
    <p:extLst>
      <p:ext uri="{BB962C8B-B14F-4D97-AF65-F5344CB8AC3E}">
        <p14:creationId xmlns:p14="http://schemas.microsoft.com/office/powerpoint/2010/main" val="137856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C9CF9853-495F-4C9F-BF42-A587E181F4C4}"/>
              </a:ext>
            </a:extLst>
          </p:cNvPr>
          <p:cNvSpPr>
            <a:spLocks noGrp="1"/>
          </p:cNvSpPr>
          <p:nvPr>
            <p:ph type="title"/>
          </p:nvPr>
        </p:nvSpPr>
        <p:spPr/>
        <p:txBody>
          <a:bodyPr/>
          <a:lstStyle/>
          <a:p>
            <a:pPr algn="ctr"/>
            <a:r>
              <a:rPr lang="en-US" b="1" dirty="0"/>
              <a:t>4. Using the browser debugger and breakpoints</a:t>
            </a:r>
            <a:endParaRPr lang="en-ID" b="1" dirty="0"/>
          </a:p>
        </p:txBody>
      </p:sp>
    </p:spTree>
    <p:extLst>
      <p:ext uri="{BB962C8B-B14F-4D97-AF65-F5344CB8AC3E}">
        <p14:creationId xmlns:p14="http://schemas.microsoft.com/office/powerpoint/2010/main" val="550094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0DFB2F2-81A4-4D23-8C84-7E1062C3279F}"/>
              </a:ext>
            </a:extLst>
          </p:cNvPr>
          <p:cNvSpPr>
            <a:spLocks noGrp="1"/>
          </p:cNvSpPr>
          <p:nvPr>
            <p:ph type="title"/>
          </p:nvPr>
        </p:nvSpPr>
        <p:spPr/>
        <p:txBody>
          <a:bodyPr/>
          <a:lstStyle/>
          <a:p>
            <a:pPr algn="ctr"/>
            <a:r>
              <a:rPr lang="en-US" b="1" dirty="0"/>
              <a:t>1. Module Introduction</a:t>
            </a:r>
            <a:endParaRPr lang="en-ID" b="1" dirty="0"/>
          </a:p>
        </p:txBody>
      </p:sp>
    </p:spTree>
    <p:extLst>
      <p:ext uri="{BB962C8B-B14F-4D97-AF65-F5344CB8AC3E}">
        <p14:creationId xmlns:p14="http://schemas.microsoft.com/office/powerpoint/2010/main" val="1351975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3" name="Tampungan Konten 2">
            <a:extLst>
              <a:ext uri="{FF2B5EF4-FFF2-40B4-BE49-F238E27FC236}">
                <a16:creationId xmlns:a16="http://schemas.microsoft.com/office/drawing/2014/main" id="{432F4F2E-901E-4916-ACEA-324A56DB6790}"/>
              </a:ext>
            </a:extLst>
          </p:cNvPr>
          <p:cNvSpPr>
            <a:spLocks noGrp="1"/>
          </p:cNvSpPr>
          <p:nvPr>
            <p:ph idx="1"/>
          </p:nvPr>
        </p:nvSpPr>
        <p:spPr/>
        <p:txBody>
          <a:bodyPr/>
          <a:lstStyle/>
          <a:p>
            <a:r>
              <a:rPr lang="en-US" dirty="0"/>
              <a:t>Tidak semua error menyebabkan pesan kesalahan</a:t>
            </a:r>
          </a:p>
          <a:p>
            <a:r>
              <a:rPr lang="en-US" dirty="0"/>
              <a:t>Terkadang ada juga error yang menyebabkan kesalahan logika</a:t>
            </a:r>
          </a:p>
          <a:p>
            <a:r>
              <a:rPr lang="en-US" dirty="0"/>
              <a:t>Misal jika kita ubah initial Investment menjadi 15000 , hasilnya angka di tabel akan meledak dan banyak bernilai </a:t>
            </a:r>
            <a:r>
              <a:rPr lang="en-US" dirty="0" err="1"/>
              <a:t>NaN</a:t>
            </a:r>
            <a:endParaRPr lang="en-ID" dirty="0"/>
          </a:p>
        </p:txBody>
      </p:sp>
      <p:pic>
        <p:nvPicPr>
          <p:cNvPr id="5" name="Gambar 4">
            <a:extLst>
              <a:ext uri="{FF2B5EF4-FFF2-40B4-BE49-F238E27FC236}">
                <a16:creationId xmlns:a16="http://schemas.microsoft.com/office/drawing/2014/main" id="{D7EEA04D-F580-4172-A587-1C88AAAD0C76}"/>
              </a:ext>
            </a:extLst>
          </p:cNvPr>
          <p:cNvPicPr>
            <a:picLocks noChangeAspect="1"/>
          </p:cNvPicPr>
          <p:nvPr/>
        </p:nvPicPr>
        <p:blipFill>
          <a:blip r:embed="rId2"/>
          <a:stretch>
            <a:fillRect/>
          </a:stretch>
        </p:blipFill>
        <p:spPr>
          <a:xfrm>
            <a:off x="1066800" y="3741958"/>
            <a:ext cx="9073243" cy="2919217"/>
          </a:xfrm>
          <a:prstGeom prst="rect">
            <a:avLst/>
          </a:prstGeom>
        </p:spPr>
      </p:pic>
    </p:spTree>
    <p:extLst>
      <p:ext uri="{BB962C8B-B14F-4D97-AF65-F5344CB8AC3E}">
        <p14:creationId xmlns:p14="http://schemas.microsoft.com/office/powerpoint/2010/main" val="2943726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3" name="Tampungan Konten 2">
            <a:extLst>
              <a:ext uri="{FF2B5EF4-FFF2-40B4-BE49-F238E27FC236}">
                <a16:creationId xmlns:a16="http://schemas.microsoft.com/office/drawing/2014/main" id="{432F4F2E-901E-4916-ACEA-324A56DB6790}"/>
              </a:ext>
            </a:extLst>
          </p:cNvPr>
          <p:cNvSpPr>
            <a:spLocks noGrp="1"/>
          </p:cNvSpPr>
          <p:nvPr>
            <p:ph idx="1"/>
          </p:nvPr>
        </p:nvSpPr>
        <p:spPr/>
        <p:txBody>
          <a:bodyPr>
            <a:normAutofit fontScale="92500" lnSpcReduction="10000"/>
          </a:bodyPr>
          <a:lstStyle/>
          <a:p>
            <a:r>
              <a:rPr lang="en-ID" dirty="0"/>
              <a:t>Dan menemukan kesalahan ini sekarang bisa sedikit lebih sulit, karena tidak ada pesan kesalahan di konsol.</a:t>
            </a:r>
          </a:p>
          <a:p>
            <a:r>
              <a:rPr lang="en-ID" dirty="0"/>
              <a:t>dalam hal menangani kesalahan seperti ini, sebagai langkah pertama, Anda harus selalu mencoba untuk berpikir secara </a:t>
            </a:r>
            <a:r>
              <a:rPr lang="en-ID" dirty="0" err="1"/>
              <a:t>logis.Bagian</a:t>
            </a:r>
            <a:r>
              <a:rPr lang="en-ID" dirty="0"/>
              <a:t> mana dari kode Anda yang mungkin bertanggung jawab atas kesalahan ini?</a:t>
            </a:r>
          </a:p>
          <a:p>
            <a:r>
              <a:rPr lang="en-ID" dirty="0"/>
              <a:t>pada awalnya, jika saya memuat ulang aplikasi ini, semuanya tampak berfungsi dengan baik. Jadi, tampaknya tidak mungkin kesalahan berasal dari function </a:t>
            </a:r>
            <a:r>
              <a:rPr lang="en-ID" dirty="0" err="1"/>
              <a:t>calculateInvestmentResult</a:t>
            </a:r>
            <a:r>
              <a:rPr lang="en-ID" dirty="0"/>
              <a:t>.</a:t>
            </a:r>
          </a:p>
          <a:p>
            <a:r>
              <a:rPr lang="en-ID" dirty="0"/>
              <a:t>Kode di function </a:t>
            </a:r>
            <a:r>
              <a:rPr lang="en-ID" dirty="0" err="1"/>
              <a:t>calculateInvestmentResult</a:t>
            </a:r>
            <a:r>
              <a:rPr lang="en-ID" dirty="0"/>
              <a:t> tampaknya bekerja dengan benar, karena jika tidak, kita tidak akan mendapatkan hasil yang benar di sini pada awalnya, tabel hasil investasi juga berhasil di render</a:t>
            </a:r>
          </a:p>
        </p:txBody>
      </p:sp>
    </p:spTree>
    <p:extLst>
      <p:ext uri="{BB962C8B-B14F-4D97-AF65-F5344CB8AC3E}">
        <p14:creationId xmlns:p14="http://schemas.microsoft.com/office/powerpoint/2010/main" val="1729299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3" name="Tampungan Konten 2">
            <a:extLst>
              <a:ext uri="{FF2B5EF4-FFF2-40B4-BE49-F238E27FC236}">
                <a16:creationId xmlns:a16="http://schemas.microsoft.com/office/drawing/2014/main" id="{432F4F2E-901E-4916-ACEA-324A56DB6790}"/>
              </a:ext>
            </a:extLst>
          </p:cNvPr>
          <p:cNvSpPr>
            <a:spLocks noGrp="1"/>
          </p:cNvSpPr>
          <p:nvPr>
            <p:ph idx="1"/>
          </p:nvPr>
        </p:nvSpPr>
        <p:spPr/>
        <p:txBody>
          <a:bodyPr>
            <a:normAutofit/>
          </a:bodyPr>
          <a:lstStyle/>
          <a:p>
            <a:r>
              <a:rPr lang="en-ID" dirty="0"/>
              <a:t>Tampaknya juga tidak mungkin bahwa kesalahan berasal dari komponen Result di </a:t>
            </a:r>
            <a:r>
              <a:rPr lang="en-ID" dirty="0" err="1"/>
              <a:t>Result.jsx</a:t>
            </a:r>
            <a:r>
              <a:rPr lang="en-ID" dirty="0"/>
              <a:t> dan mungkin dari pembuatan  komponen untuk menampilkan data tabel di sini, karena, sekali lagi, pada awalnya semuanya tampak berfungsi. Ini hanya rusak jika kita mengedit nilai tersebut.</a:t>
            </a:r>
          </a:p>
          <a:p>
            <a:r>
              <a:rPr lang="en-ID" dirty="0"/>
              <a:t>sehingga error yang terjadi terkait ketika kita mengambil input pengguna, yang secara teknis terjadi di komponen App (</a:t>
            </a:r>
            <a:r>
              <a:rPr lang="en-ID" dirty="0" err="1"/>
              <a:t>App.jsx</a:t>
            </a:r>
            <a:r>
              <a:rPr lang="en-ID" dirty="0"/>
              <a:t>)</a:t>
            </a:r>
          </a:p>
          <a:p>
            <a:endParaRPr lang="en-ID" dirty="0"/>
          </a:p>
        </p:txBody>
      </p:sp>
    </p:spTree>
    <p:extLst>
      <p:ext uri="{BB962C8B-B14F-4D97-AF65-F5344CB8AC3E}">
        <p14:creationId xmlns:p14="http://schemas.microsoft.com/office/powerpoint/2010/main" val="860739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3" name="Tampungan Konten 2">
            <a:extLst>
              <a:ext uri="{FF2B5EF4-FFF2-40B4-BE49-F238E27FC236}">
                <a16:creationId xmlns:a16="http://schemas.microsoft.com/office/drawing/2014/main" id="{432F4F2E-901E-4916-ACEA-324A56DB6790}"/>
              </a:ext>
            </a:extLst>
          </p:cNvPr>
          <p:cNvSpPr>
            <a:spLocks noGrp="1"/>
          </p:cNvSpPr>
          <p:nvPr>
            <p:ph idx="1"/>
          </p:nvPr>
        </p:nvSpPr>
        <p:spPr/>
        <p:txBody>
          <a:bodyPr>
            <a:normAutofit/>
          </a:bodyPr>
          <a:lstStyle/>
          <a:p>
            <a:r>
              <a:rPr lang="en-ID" dirty="0"/>
              <a:t>karena kita mengangkat state yang mengelola input pengguna dari komponen </a:t>
            </a:r>
            <a:r>
              <a:rPr lang="en-ID" dirty="0" err="1"/>
              <a:t>UserInput</a:t>
            </a:r>
            <a:r>
              <a:rPr lang="en-ID" dirty="0"/>
              <a:t> (</a:t>
            </a:r>
            <a:r>
              <a:rPr lang="en-ID" dirty="0" err="1"/>
              <a:t>UserInput.jsx</a:t>
            </a:r>
            <a:r>
              <a:rPr lang="en-ID" dirty="0"/>
              <a:t>) ke komponen App., di dalam menangani perubahan, kita menyimpan nilai yang dimasukkan di dalam objek state </a:t>
            </a:r>
            <a:r>
              <a:rPr lang="en-ID" dirty="0" err="1"/>
              <a:t>userInput</a:t>
            </a:r>
            <a:endParaRPr lang="en-ID" dirty="0"/>
          </a:p>
          <a:p>
            <a:endParaRPr lang="en-ID" dirty="0"/>
          </a:p>
        </p:txBody>
      </p:sp>
      <p:pic>
        <p:nvPicPr>
          <p:cNvPr id="5" name="Gambar 4">
            <a:extLst>
              <a:ext uri="{FF2B5EF4-FFF2-40B4-BE49-F238E27FC236}">
                <a16:creationId xmlns:a16="http://schemas.microsoft.com/office/drawing/2014/main" id="{F4F23724-FEA1-4DDD-8DE5-889E21AC7602}"/>
              </a:ext>
            </a:extLst>
          </p:cNvPr>
          <p:cNvPicPr>
            <a:picLocks noChangeAspect="1"/>
          </p:cNvPicPr>
          <p:nvPr/>
        </p:nvPicPr>
        <p:blipFill>
          <a:blip r:embed="rId2"/>
          <a:stretch>
            <a:fillRect/>
          </a:stretch>
        </p:blipFill>
        <p:spPr>
          <a:xfrm>
            <a:off x="838200" y="3855765"/>
            <a:ext cx="4007056" cy="1759040"/>
          </a:xfrm>
          <a:prstGeom prst="rect">
            <a:avLst/>
          </a:prstGeom>
        </p:spPr>
      </p:pic>
      <p:pic>
        <p:nvPicPr>
          <p:cNvPr id="7" name="Gambar 6">
            <a:extLst>
              <a:ext uri="{FF2B5EF4-FFF2-40B4-BE49-F238E27FC236}">
                <a16:creationId xmlns:a16="http://schemas.microsoft.com/office/drawing/2014/main" id="{903FD680-FDAE-4DD6-90A3-5370E53AE944}"/>
              </a:ext>
            </a:extLst>
          </p:cNvPr>
          <p:cNvPicPr>
            <a:picLocks noChangeAspect="1"/>
          </p:cNvPicPr>
          <p:nvPr/>
        </p:nvPicPr>
        <p:blipFill>
          <a:blip r:embed="rId3"/>
          <a:stretch>
            <a:fillRect/>
          </a:stretch>
        </p:blipFill>
        <p:spPr>
          <a:xfrm>
            <a:off x="5121224" y="3636673"/>
            <a:ext cx="2978303" cy="2425825"/>
          </a:xfrm>
          <a:prstGeom prst="rect">
            <a:avLst/>
          </a:prstGeom>
        </p:spPr>
      </p:pic>
    </p:spTree>
    <p:extLst>
      <p:ext uri="{BB962C8B-B14F-4D97-AF65-F5344CB8AC3E}">
        <p14:creationId xmlns:p14="http://schemas.microsoft.com/office/powerpoint/2010/main" val="2558066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3" name="Tampungan Konten 2">
            <a:extLst>
              <a:ext uri="{FF2B5EF4-FFF2-40B4-BE49-F238E27FC236}">
                <a16:creationId xmlns:a16="http://schemas.microsoft.com/office/drawing/2014/main" id="{432F4F2E-901E-4916-ACEA-324A56DB6790}"/>
              </a:ext>
            </a:extLst>
          </p:cNvPr>
          <p:cNvSpPr>
            <a:spLocks noGrp="1"/>
          </p:cNvSpPr>
          <p:nvPr>
            <p:ph idx="1"/>
          </p:nvPr>
        </p:nvSpPr>
        <p:spPr/>
        <p:txBody>
          <a:bodyPr>
            <a:normAutofit fontScale="85000" lnSpcReduction="10000"/>
          </a:bodyPr>
          <a:lstStyle/>
          <a:p>
            <a:endParaRPr lang="en-ID" dirty="0"/>
          </a:p>
          <a:p>
            <a:r>
              <a:rPr lang="en-ID" dirty="0"/>
              <a:t>Dan sepertinya kode di sini bertanggung jawab atas kesalahan </a:t>
            </a:r>
            <a:r>
              <a:rPr lang="en-ID" dirty="0" err="1"/>
              <a:t>ini.oleh</a:t>
            </a:r>
            <a:r>
              <a:rPr lang="en-ID" dirty="0"/>
              <a:t> karena itu, apa yang harus kita lakukan di sini adalah melihat kode tersebut pada saat kode tersebut dieksekusi dengan nilai yang sebenarnya digunakan selama eksekusi.</a:t>
            </a:r>
          </a:p>
          <a:p>
            <a:r>
              <a:rPr lang="en-ID" dirty="0"/>
              <a:t>Dan kita dapat melakukannya di browser pada proyek React ini dengan membuka tab Sources di inspect element di browser Dan di sana, Anda akan melihat bahwa di bawah host lokal, Anda akan menemukan struktur folder yang terlihat sangat mirip dengan apa yang kita dapatkan di  proyek kita.</a:t>
            </a:r>
          </a:p>
          <a:p>
            <a:r>
              <a:rPr lang="en-ID" dirty="0"/>
              <a:t>Yang paling penting, ada folder </a:t>
            </a:r>
            <a:r>
              <a:rPr lang="en-ID" dirty="0" err="1"/>
              <a:t>src</a:t>
            </a:r>
            <a:r>
              <a:rPr lang="en-ID" dirty="0"/>
              <a:t>. Dan apa yang terjadi di sini adalah konfigurasi proyek ini pada dasarnya menghasilkan kode yang dapat digunakan oleh browser untuk menunjukkan struktur folder Anda di browser.</a:t>
            </a:r>
          </a:p>
        </p:txBody>
      </p:sp>
    </p:spTree>
    <p:extLst>
      <p:ext uri="{BB962C8B-B14F-4D97-AF65-F5344CB8AC3E}">
        <p14:creationId xmlns:p14="http://schemas.microsoft.com/office/powerpoint/2010/main" val="4219971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pic>
        <p:nvPicPr>
          <p:cNvPr id="5" name="Tampungan Konten 4">
            <a:extLst>
              <a:ext uri="{FF2B5EF4-FFF2-40B4-BE49-F238E27FC236}">
                <a16:creationId xmlns:a16="http://schemas.microsoft.com/office/drawing/2014/main" id="{1245D006-9BEC-4A6D-A646-CCF48B1DD7AD}"/>
              </a:ext>
            </a:extLst>
          </p:cNvPr>
          <p:cNvPicPr>
            <a:picLocks noGrp="1" noChangeAspect="1"/>
          </p:cNvPicPr>
          <p:nvPr>
            <p:ph idx="1"/>
          </p:nvPr>
        </p:nvPicPr>
        <p:blipFill>
          <a:blip r:embed="rId2"/>
          <a:stretch>
            <a:fillRect/>
          </a:stretch>
        </p:blipFill>
        <p:spPr>
          <a:xfrm>
            <a:off x="1383937" y="1809297"/>
            <a:ext cx="8966926" cy="4351338"/>
          </a:xfrm>
        </p:spPr>
      </p:pic>
    </p:spTree>
    <p:extLst>
      <p:ext uri="{BB962C8B-B14F-4D97-AF65-F5344CB8AC3E}">
        <p14:creationId xmlns:p14="http://schemas.microsoft.com/office/powerpoint/2010/main" val="3165541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4" name="Tampungan Konten 3">
            <a:extLst>
              <a:ext uri="{FF2B5EF4-FFF2-40B4-BE49-F238E27FC236}">
                <a16:creationId xmlns:a16="http://schemas.microsoft.com/office/drawing/2014/main" id="{844AABEC-40AF-4796-BC9F-E24400C20B43}"/>
              </a:ext>
            </a:extLst>
          </p:cNvPr>
          <p:cNvSpPr>
            <a:spLocks noGrp="1"/>
          </p:cNvSpPr>
          <p:nvPr>
            <p:ph idx="1"/>
          </p:nvPr>
        </p:nvSpPr>
        <p:spPr/>
        <p:txBody>
          <a:bodyPr>
            <a:normAutofit/>
          </a:bodyPr>
          <a:lstStyle/>
          <a:p>
            <a:endParaRPr lang="en-ID" dirty="0"/>
          </a:p>
          <a:p>
            <a:r>
              <a:rPr lang="en-ID" dirty="0"/>
              <a:t>Tapi sekarang Anda bisa menyelami kode ini, Dan hal yang menyenangkan dari fitur ini adalah bahwa file ini tidak hanya berisi kode yang sama seperti yang kita tulis di vs code. Itu saja tidak akan terlalu berguna karena kita dapat melihat kode di vs code juga, tetapi sekarang kita juga dapat menempatkan break point di sini dengan mengklik nomor baris.</a:t>
            </a:r>
          </a:p>
          <a:p>
            <a:r>
              <a:rPr lang="sv-SE" dirty="0"/>
              <a:t>Dan setelah Anda menambahkan break point, eksekusi kode akan berhenti pada baris kode ini ketika mencapai titik tersebut.</a:t>
            </a:r>
            <a:endParaRPr lang="en-ID" dirty="0"/>
          </a:p>
          <a:p>
            <a:endParaRPr lang="en-ID" dirty="0"/>
          </a:p>
        </p:txBody>
      </p:sp>
    </p:spTree>
    <p:extLst>
      <p:ext uri="{BB962C8B-B14F-4D97-AF65-F5344CB8AC3E}">
        <p14:creationId xmlns:p14="http://schemas.microsoft.com/office/powerpoint/2010/main" val="1997761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pic>
        <p:nvPicPr>
          <p:cNvPr id="5" name="Tampungan Konten 4">
            <a:extLst>
              <a:ext uri="{FF2B5EF4-FFF2-40B4-BE49-F238E27FC236}">
                <a16:creationId xmlns:a16="http://schemas.microsoft.com/office/drawing/2014/main" id="{39AAEE3C-7DA2-48DA-893E-DE05A10F5C08}"/>
              </a:ext>
            </a:extLst>
          </p:cNvPr>
          <p:cNvPicPr>
            <a:picLocks noGrp="1" noChangeAspect="1"/>
          </p:cNvPicPr>
          <p:nvPr>
            <p:ph idx="1"/>
          </p:nvPr>
        </p:nvPicPr>
        <p:blipFill>
          <a:blip r:embed="rId2"/>
          <a:stretch>
            <a:fillRect/>
          </a:stretch>
        </p:blipFill>
        <p:spPr>
          <a:xfrm>
            <a:off x="1149565" y="2124337"/>
            <a:ext cx="9239725" cy="3035456"/>
          </a:xfrm>
        </p:spPr>
      </p:pic>
    </p:spTree>
    <p:extLst>
      <p:ext uri="{BB962C8B-B14F-4D97-AF65-F5344CB8AC3E}">
        <p14:creationId xmlns:p14="http://schemas.microsoft.com/office/powerpoint/2010/main" val="2224108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4" name="Tampungan Konten 3">
            <a:extLst>
              <a:ext uri="{FF2B5EF4-FFF2-40B4-BE49-F238E27FC236}">
                <a16:creationId xmlns:a16="http://schemas.microsoft.com/office/drawing/2014/main" id="{E1763F17-C9C4-47F8-9809-EE784B197E35}"/>
              </a:ext>
            </a:extLst>
          </p:cNvPr>
          <p:cNvSpPr>
            <a:spLocks noGrp="1"/>
          </p:cNvSpPr>
          <p:nvPr>
            <p:ph idx="1"/>
          </p:nvPr>
        </p:nvSpPr>
        <p:spPr/>
        <p:txBody>
          <a:bodyPr/>
          <a:lstStyle/>
          <a:p>
            <a:r>
              <a:rPr lang="en-ID" dirty="0"/>
              <a:t>kita juga dapat mengarahkan kursor ke beberapa bagian dari kode kita seperti parameter ini untuk melihat nilai aktual yang diterima di sini untuk eksekusi spesifik ini. Kita juga dapat melihat nilai baru yang diterima di sini, dalam hal ini adalah 1500 yang juga saya masukkan di kolom input.</a:t>
            </a:r>
          </a:p>
          <a:p>
            <a:endParaRPr lang="en-ID" dirty="0"/>
          </a:p>
        </p:txBody>
      </p:sp>
      <p:pic>
        <p:nvPicPr>
          <p:cNvPr id="7" name="Gambar 6">
            <a:extLst>
              <a:ext uri="{FF2B5EF4-FFF2-40B4-BE49-F238E27FC236}">
                <a16:creationId xmlns:a16="http://schemas.microsoft.com/office/drawing/2014/main" id="{B28F8943-7B8C-4E88-9295-27465DD73CFF}"/>
              </a:ext>
            </a:extLst>
          </p:cNvPr>
          <p:cNvPicPr>
            <a:picLocks noChangeAspect="1"/>
          </p:cNvPicPr>
          <p:nvPr/>
        </p:nvPicPr>
        <p:blipFill>
          <a:blip r:embed="rId2"/>
          <a:stretch>
            <a:fillRect/>
          </a:stretch>
        </p:blipFill>
        <p:spPr>
          <a:xfrm>
            <a:off x="2683328" y="4001294"/>
            <a:ext cx="4746172" cy="1482042"/>
          </a:xfrm>
          <a:prstGeom prst="rect">
            <a:avLst/>
          </a:prstGeom>
        </p:spPr>
      </p:pic>
    </p:spTree>
    <p:extLst>
      <p:ext uri="{BB962C8B-B14F-4D97-AF65-F5344CB8AC3E}">
        <p14:creationId xmlns:p14="http://schemas.microsoft.com/office/powerpoint/2010/main" val="2692482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4" name="Tampungan Konten 3">
            <a:extLst>
              <a:ext uri="{FF2B5EF4-FFF2-40B4-BE49-F238E27FC236}">
                <a16:creationId xmlns:a16="http://schemas.microsoft.com/office/drawing/2014/main" id="{E1763F17-C9C4-47F8-9809-EE784B197E35}"/>
              </a:ext>
            </a:extLst>
          </p:cNvPr>
          <p:cNvSpPr>
            <a:spLocks noGrp="1"/>
          </p:cNvSpPr>
          <p:nvPr>
            <p:ph idx="1"/>
          </p:nvPr>
        </p:nvSpPr>
        <p:spPr/>
        <p:txBody>
          <a:bodyPr/>
          <a:lstStyle/>
          <a:p>
            <a:r>
              <a:rPr lang="en-ID" dirty="0"/>
              <a:t>kita juga dapat mengarahkan kursor ke beberapa bagian dari kode kita seperti parameter ini untuk melihat nilai aktual yang diterima di sini untuk eksekusi spesifik ini. Kita juga dapat melihat nilai baru yang diterima di sini, dalam hal ini adalah 1500 yang juga saya masukkan di kolom input.</a:t>
            </a:r>
          </a:p>
          <a:p>
            <a:endParaRPr lang="en-ID" dirty="0"/>
          </a:p>
        </p:txBody>
      </p:sp>
      <p:pic>
        <p:nvPicPr>
          <p:cNvPr id="7" name="Gambar 6">
            <a:extLst>
              <a:ext uri="{FF2B5EF4-FFF2-40B4-BE49-F238E27FC236}">
                <a16:creationId xmlns:a16="http://schemas.microsoft.com/office/drawing/2014/main" id="{B28F8943-7B8C-4E88-9295-27465DD73CFF}"/>
              </a:ext>
            </a:extLst>
          </p:cNvPr>
          <p:cNvPicPr>
            <a:picLocks noChangeAspect="1"/>
          </p:cNvPicPr>
          <p:nvPr/>
        </p:nvPicPr>
        <p:blipFill>
          <a:blip r:embed="rId2"/>
          <a:stretch>
            <a:fillRect/>
          </a:stretch>
        </p:blipFill>
        <p:spPr>
          <a:xfrm>
            <a:off x="2683328" y="4001294"/>
            <a:ext cx="4746172" cy="1482042"/>
          </a:xfrm>
          <a:prstGeom prst="rect">
            <a:avLst/>
          </a:prstGeom>
        </p:spPr>
      </p:pic>
    </p:spTree>
    <p:extLst>
      <p:ext uri="{BB962C8B-B14F-4D97-AF65-F5344CB8AC3E}">
        <p14:creationId xmlns:p14="http://schemas.microsoft.com/office/powerpoint/2010/main" val="176015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D40BAB3-67B5-469E-8EA2-29A17A666C29}"/>
              </a:ext>
            </a:extLst>
          </p:cNvPr>
          <p:cNvSpPr>
            <a:spLocks noGrp="1"/>
          </p:cNvSpPr>
          <p:nvPr>
            <p:ph type="title"/>
          </p:nvPr>
        </p:nvSpPr>
        <p:spPr/>
        <p:txBody>
          <a:bodyPr/>
          <a:lstStyle/>
          <a:p>
            <a:r>
              <a:rPr lang="en-US" b="1" dirty="0"/>
              <a:t>1. Module Introduction</a:t>
            </a:r>
            <a:endParaRPr lang="en-ID" dirty="0"/>
          </a:p>
        </p:txBody>
      </p:sp>
      <p:sp>
        <p:nvSpPr>
          <p:cNvPr id="3" name="Tampungan Konten 2">
            <a:extLst>
              <a:ext uri="{FF2B5EF4-FFF2-40B4-BE49-F238E27FC236}">
                <a16:creationId xmlns:a16="http://schemas.microsoft.com/office/drawing/2014/main" id="{D8785E3E-EAD5-4348-8173-3093B0B94F2F}"/>
              </a:ext>
            </a:extLst>
          </p:cNvPr>
          <p:cNvSpPr>
            <a:spLocks noGrp="1"/>
          </p:cNvSpPr>
          <p:nvPr>
            <p:ph idx="1"/>
          </p:nvPr>
        </p:nvSpPr>
        <p:spPr/>
        <p:txBody>
          <a:bodyPr>
            <a:normAutofit fontScale="92500" lnSpcReduction="20000"/>
          </a:bodyPr>
          <a:lstStyle/>
          <a:p>
            <a:r>
              <a:rPr lang="en-US" dirty="0"/>
              <a:t>sebagai react developer, nantinya anda juga akan menulis kode yang mengandung kesalahan dan bug</a:t>
            </a:r>
          </a:p>
          <a:p>
            <a:r>
              <a:rPr lang="en-US" dirty="0"/>
              <a:t>Oleh karena itu dalam bab ini kita akan </a:t>
            </a:r>
            <a:r>
              <a:rPr lang="en-US" dirty="0" err="1"/>
              <a:t>memplejari</a:t>
            </a:r>
            <a:r>
              <a:rPr lang="en-US" dirty="0"/>
              <a:t> cara melakukan debugging react</a:t>
            </a:r>
          </a:p>
          <a:p>
            <a:r>
              <a:rPr lang="en-US" dirty="0"/>
              <a:t>Pertama-tama kita akan belajar memahami pesan kesalahan sehingga mempermudah kita menemukan dan memperbaiki kesalahan</a:t>
            </a:r>
          </a:p>
          <a:p>
            <a:r>
              <a:rPr lang="en-US" dirty="0"/>
              <a:t>Beberapa kesalahan tidak disebabkan oleh penulisan syntax, namun juga disebabkan karena kesalahan logika</a:t>
            </a:r>
          </a:p>
          <a:p>
            <a:r>
              <a:rPr lang="en-US" dirty="0"/>
              <a:t>Dan kita akan belajar cara menemukan kesalahan tersebut dengan bantuan developer tools pada browser,</a:t>
            </a:r>
          </a:p>
          <a:p>
            <a:r>
              <a:rPr lang="en-US" dirty="0"/>
              <a:t>Kita juga akan belajar tentang react strict </a:t>
            </a:r>
            <a:r>
              <a:rPr lang="en-US" dirty="0" err="1"/>
              <a:t>mode,pengertian,cara</a:t>
            </a:r>
            <a:r>
              <a:rPr lang="en-US" dirty="0"/>
              <a:t> </a:t>
            </a:r>
            <a:r>
              <a:rPr lang="en-US" dirty="0" err="1"/>
              <a:t>menggunakan,dan</a:t>
            </a:r>
            <a:r>
              <a:rPr lang="en-US" dirty="0"/>
              <a:t> mengapa kita harus menggunakannya</a:t>
            </a:r>
            <a:endParaRPr lang="en-ID" dirty="0"/>
          </a:p>
        </p:txBody>
      </p:sp>
    </p:spTree>
    <p:extLst>
      <p:ext uri="{BB962C8B-B14F-4D97-AF65-F5344CB8AC3E}">
        <p14:creationId xmlns:p14="http://schemas.microsoft.com/office/powerpoint/2010/main" val="2022071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4" name="Tampungan Konten 3">
            <a:extLst>
              <a:ext uri="{FF2B5EF4-FFF2-40B4-BE49-F238E27FC236}">
                <a16:creationId xmlns:a16="http://schemas.microsoft.com/office/drawing/2014/main" id="{E1763F17-C9C4-47F8-9809-EE784B197E35}"/>
              </a:ext>
            </a:extLst>
          </p:cNvPr>
          <p:cNvSpPr>
            <a:spLocks noGrp="1"/>
          </p:cNvSpPr>
          <p:nvPr>
            <p:ph idx="1"/>
          </p:nvPr>
        </p:nvSpPr>
        <p:spPr/>
        <p:txBody>
          <a:bodyPr>
            <a:normAutofit lnSpcReduction="10000"/>
          </a:bodyPr>
          <a:lstStyle/>
          <a:p>
            <a:r>
              <a:rPr lang="en-ID" dirty="0"/>
              <a:t>Dan sekarang kita dapat menggunakan kontrol di bagian bawah di sini untuk menelusuri kode kita selangkah demi selangkah.</a:t>
            </a:r>
          </a:p>
          <a:p>
            <a:r>
              <a:rPr lang="en-ID" dirty="0"/>
              <a:t>Dengan tombol ini, kita dapat melompat ke dalam fungsi yang akan dieksekusi jika kita sedang menjalankan beberapa fungsi yang didefinisikan di sini.</a:t>
            </a:r>
          </a:p>
          <a:p>
            <a:r>
              <a:rPr lang="en-ID" dirty="0"/>
              <a:t>Dengan tombol ini, kita dapat melompat keluar dari fungsi ini,</a:t>
            </a:r>
          </a:p>
          <a:p>
            <a:r>
              <a:rPr lang="en-ID" dirty="0"/>
              <a:t> dan dengan tombol ini, kita dapat langsung melompat ke pernyataan berikutnya. Dan ini memungkinkan kita untuk menelusuri kode langkah demi langkah dan melihat bagaimana segala sesuatunya berjalan di sini dan bagaimana segala sesuatunya berperilaku, dan dengan nilai mana kita bekerja. </a:t>
            </a:r>
          </a:p>
          <a:p>
            <a:endParaRPr lang="en-ID" dirty="0"/>
          </a:p>
          <a:p>
            <a:endParaRPr lang="en-ID" dirty="0"/>
          </a:p>
          <a:p>
            <a:pPr marL="0" indent="0">
              <a:buNone/>
            </a:pPr>
            <a:endParaRPr lang="en-ID" dirty="0"/>
          </a:p>
          <a:p>
            <a:endParaRPr lang="en-ID" dirty="0"/>
          </a:p>
        </p:txBody>
      </p:sp>
      <p:pic>
        <p:nvPicPr>
          <p:cNvPr id="5" name="Gambar 4">
            <a:extLst>
              <a:ext uri="{FF2B5EF4-FFF2-40B4-BE49-F238E27FC236}">
                <a16:creationId xmlns:a16="http://schemas.microsoft.com/office/drawing/2014/main" id="{DA96B55A-E36E-459D-B51F-CA34232BB68C}"/>
              </a:ext>
            </a:extLst>
          </p:cNvPr>
          <p:cNvPicPr>
            <a:picLocks noChangeAspect="1"/>
          </p:cNvPicPr>
          <p:nvPr/>
        </p:nvPicPr>
        <p:blipFill>
          <a:blip r:embed="rId2"/>
          <a:stretch>
            <a:fillRect/>
          </a:stretch>
        </p:blipFill>
        <p:spPr>
          <a:xfrm>
            <a:off x="4059074" y="3298371"/>
            <a:ext cx="407209" cy="572294"/>
          </a:xfrm>
          <a:prstGeom prst="rect">
            <a:avLst/>
          </a:prstGeom>
        </p:spPr>
      </p:pic>
      <p:pic>
        <p:nvPicPr>
          <p:cNvPr id="8" name="Gambar 7">
            <a:extLst>
              <a:ext uri="{FF2B5EF4-FFF2-40B4-BE49-F238E27FC236}">
                <a16:creationId xmlns:a16="http://schemas.microsoft.com/office/drawing/2014/main" id="{DA90AA86-D383-4358-BB31-E71683CF9616}"/>
              </a:ext>
            </a:extLst>
          </p:cNvPr>
          <p:cNvPicPr>
            <a:picLocks noChangeAspect="1"/>
          </p:cNvPicPr>
          <p:nvPr/>
        </p:nvPicPr>
        <p:blipFill>
          <a:blip r:embed="rId3"/>
          <a:stretch>
            <a:fillRect/>
          </a:stretch>
        </p:blipFill>
        <p:spPr>
          <a:xfrm>
            <a:off x="10132779" y="3671511"/>
            <a:ext cx="407209" cy="529372"/>
          </a:xfrm>
          <a:prstGeom prst="rect">
            <a:avLst/>
          </a:prstGeom>
        </p:spPr>
      </p:pic>
      <p:pic>
        <p:nvPicPr>
          <p:cNvPr id="10" name="Gambar 9">
            <a:extLst>
              <a:ext uri="{FF2B5EF4-FFF2-40B4-BE49-F238E27FC236}">
                <a16:creationId xmlns:a16="http://schemas.microsoft.com/office/drawing/2014/main" id="{1FE57C48-3EB0-4F8D-BF2D-141A18E79BE6}"/>
              </a:ext>
            </a:extLst>
          </p:cNvPr>
          <p:cNvPicPr>
            <a:picLocks noChangeAspect="1"/>
          </p:cNvPicPr>
          <p:nvPr/>
        </p:nvPicPr>
        <p:blipFill>
          <a:blip r:embed="rId4"/>
          <a:stretch>
            <a:fillRect/>
          </a:stretch>
        </p:blipFill>
        <p:spPr>
          <a:xfrm>
            <a:off x="5723614" y="5650959"/>
            <a:ext cx="744772" cy="841916"/>
          </a:xfrm>
          <a:prstGeom prst="rect">
            <a:avLst/>
          </a:prstGeom>
        </p:spPr>
      </p:pic>
    </p:spTree>
    <p:extLst>
      <p:ext uri="{BB962C8B-B14F-4D97-AF65-F5344CB8AC3E}">
        <p14:creationId xmlns:p14="http://schemas.microsoft.com/office/powerpoint/2010/main" val="2544392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4" name="Tampungan Konten 3">
            <a:extLst>
              <a:ext uri="{FF2B5EF4-FFF2-40B4-BE49-F238E27FC236}">
                <a16:creationId xmlns:a16="http://schemas.microsoft.com/office/drawing/2014/main" id="{E1763F17-C9C4-47F8-9809-EE784B197E35}"/>
              </a:ext>
            </a:extLst>
          </p:cNvPr>
          <p:cNvSpPr>
            <a:spLocks noGrp="1"/>
          </p:cNvSpPr>
          <p:nvPr>
            <p:ph idx="1"/>
          </p:nvPr>
        </p:nvSpPr>
        <p:spPr/>
        <p:txBody>
          <a:bodyPr>
            <a:normAutofit fontScale="92500" lnSpcReduction="20000"/>
          </a:bodyPr>
          <a:lstStyle/>
          <a:p>
            <a:endParaRPr lang="en-ID" dirty="0"/>
          </a:p>
          <a:p>
            <a:r>
              <a:rPr lang="en-ID" dirty="0"/>
              <a:t>dalam kasus ini, jika saya memuat ulang lagi, memasukan nilai </a:t>
            </a:r>
            <a:r>
              <a:rPr lang="en-ID" dirty="0" err="1"/>
              <a:t>initialInvestment</a:t>
            </a:r>
            <a:r>
              <a:rPr lang="en-ID" dirty="0"/>
              <a:t> </a:t>
            </a:r>
            <a:r>
              <a:rPr lang="en-ID" dirty="0" err="1"/>
              <a:t>sebesr</a:t>
            </a:r>
            <a:r>
              <a:rPr lang="en-ID" dirty="0"/>
              <a:t> 15000 dan mematahkannya lagi sehingga berhenti lagi, kita dapat melihat bahwa nilai baru itu tampaknya bertipe string yang ditunjukkan oleh tanda kutip di sini.</a:t>
            </a:r>
          </a:p>
          <a:p>
            <a:endParaRPr lang="en-ID" dirty="0"/>
          </a:p>
          <a:p>
            <a:pPr marL="0" indent="0">
              <a:buNone/>
            </a:pPr>
            <a:endParaRPr lang="en-ID" dirty="0"/>
          </a:p>
          <a:p>
            <a:r>
              <a:rPr lang="en-ID" dirty="0"/>
              <a:t>itulah masalahnya , karena kita kemudian melakukan perhitungan matematis dengan nilai string tersebut. dalam JavaScript, ketika menggunakan string dan angka yang digabungkan dalam perhitungan matematis, hal itu dapat menyebabkan kesalahan, itulah mengapa angkanya </a:t>
            </a:r>
            <a:r>
              <a:rPr lang="en-ID" dirty="0" err="1"/>
              <a:t>enjadi</a:t>
            </a:r>
            <a:r>
              <a:rPr lang="en-ID" dirty="0"/>
              <a:t> kacau dan banyak nilai </a:t>
            </a:r>
            <a:r>
              <a:rPr lang="en-ID" dirty="0" err="1"/>
              <a:t>NaN</a:t>
            </a:r>
            <a:endParaRPr lang="en-ID" dirty="0"/>
          </a:p>
          <a:p>
            <a:endParaRPr lang="en-ID" dirty="0"/>
          </a:p>
        </p:txBody>
      </p:sp>
      <p:pic>
        <p:nvPicPr>
          <p:cNvPr id="6" name="Gambar 5">
            <a:extLst>
              <a:ext uri="{FF2B5EF4-FFF2-40B4-BE49-F238E27FC236}">
                <a16:creationId xmlns:a16="http://schemas.microsoft.com/office/drawing/2014/main" id="{D1CC08CA-88E9-4451-BB36-D73BA90C7380}"/>
              </a:ext>
            </a:extLst>
          </p:cNvPr>
          <p:cNvPicPr>
            <a:picLocks noChangeAspect="1"/>
          </p:cNvPicPr>
          <p:nvPr/>
        </p:nvPicPr>
        <p:blipFill>
          <a:blip r:embed="rId2"/>
          <a:stretch>
            <a:fillRect/>
          </a:stretch>
        </p:blipFill>
        <p:spPr>
          <a:xfrm>
            <a:off x="6434278" y="3486859"/>
            <a:ext cx="4162964" cy="1028869"/>
          </a:xfrm>
          <a:prstGeom prst="rect">
            <a:avLst/>
          </a:prstGeom>
        </p:spPr>
      </p:pic>
    </p:spTree>
    <p:extLst>
      <p:ext uri="{BB962C8B-B14F-4D97-AF65-F5344CB8AC3E}">
        <p14:creationId xmlns:p14="http://schemas.microsoft.com/office/powerpoint/2010/main" val="2773137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4" name="Tampungan Konten 3">
            <a:extLst>
              <a:ext uri="{FF2B5EF4-FFF2-40B4-BE49-F238E27FC236}">
                <a16:creationId xmlns:a16="http://schemas.microsoft.com/office/drawing/2014/main" id="{E1763F17-C9C4-47F8-9809-EE784B197E35}"/>
              </a:ext>
            </a:extLst>
          </p:cNvPr>
          <p:cNvSpPr>
            <a:spLocks noGrp="1"/>
          </p:cNvSpPr>
          <p:nvPr>
            <p:ph idx="1"/>
          </p:nvPr>
        </p:nvSpPr>
        <p:spPr/>
        <p:txBody>
          <a:bodyPr>
            <a:normAutofit/>
          </a:bodyPr>
          <a:lstStyle/>
          <a:p>
            <a:r>
              <a:rPr lang="en-ID" dirty="0"/>
              <a:t>jika saya melanjutkan eksekusi kode, semuanya kacau . kita dapat melihat kesalahan ini sedikit lebih baik jika kita benar-benar menghapus break point ini dan </a:t>
            </a:r>
            <a:r>
              <a:rPr lang="en-ID" dirty="0" err="1"/>
              <a:t>menambahkannya</a:t>
            </a:r>
            <a:r>
              <a:rPr lang="en-ID" dirty="0"/>
              <a:t> di file investment.js,</a:t>
            </a:r>
          </a:p>
          <a:p>
            <a:r>
              <a:rPr lang="en-ID" dirty="0"/>
              <a:t>bisa melihat bahwa pada akhirnya eksekusi kode berhenti di sini dan kita melihat bahwa initial investment kita adalah sebuah string.</a:t>
            </a:r>
          </a:p>
          <a:p>
            <a:endParaRPr lang="en-ID" dirty="0"/>
          </a:p>
        </p:txBody>
      </p:sp>
      <p:pic>
        <p:nvPicPr>
          <p:cNvPr id="5" name="Gambar 4">
            <a:extLst>
              <a:ext uri="{FF2B5EF4-FFF2-40B4-BE49-F238E27FC236}">
                <a16:creationId xmlns:a16="http://schemas.microsoft.com/office/drawing/2014/main" id="{4D444884-288E-4B59-9D53-C339D6ACF5B9}"/>
              </a:ext>
            </a:extLst>
          </p:cNvPr>
          <p:cNvPicPr>
            <a:picLocks noChangeAspect="1"/>
          </p:cNvPicPr>
          <p:nvPr/>
        </p:nvPicPr>
        <p:blipFill>
          <a:blip r:embed="rId2"/>
          <a:stretch>
            <a:fillRect/>
          </a:stretch>
        </p:blipFill>
        <p:spPr>
          <a:xfrm>
            <a:off x="1010475" y="4281695"/>
            <a:ext cx="4328967" cy="977509"/>
          </a:xfrm>
          <a:prstGeom prst="rect">
            <a:avLst/>
          </a:prstGeom>
        </p:spPr>
      </p:pic>
    </p:spTree>
    <p:extLst>
      <p:ext uri="{BB962C8B-B14F-4D97-AF65-F5344CB8AC3E}">
        <p14:creationId xmlns:p14="http://schemas.microsoft.com/office/powerpoint/2010/main" val="1697541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4" name="Tampungan Konten 3">
            <a:extLst>
              <a:ext uri="{FF2B5EF4-FFF2-40B4-BE49-F238E27FC236}">
                <a16:creationId xmlns:a16="http://schemas.microsoft.com/office/drawing/2014/main" id="{E1763F17-C9C4-47F8-9809-EE784B197E35}"/>
              </a:ext>
            </a:extLst>
          </p:cNvPr>
          <p:cNvSpPr>
            <a:spLocks noGrp="1"/>
          </p:cNvSpPr>
          <p:nvPr>
            <p:ph idx="1"/>
          </p:nvPr>
        </p:nvSpPr>
        <p:spPr/>
        <p:txBody>
          <a:bodyPr>
            <a:normAutofit/>
          </a:bodyPr>
          <a:lstStyle/>
          <a:p>
            <a:r>
              <a:rPr lang="en-ID" dirty="0"/>
              <a:t>Dan ketika kita melangkah melalui kode ini dengan tombol panah ke bawah kita masuk ke dalam perulangan, </a:t>
            </a:r>
          </a:p>
          <a:p>
            <a:r>
              <a:rPr lang="en-ID" dirty="0"/>
              <a:t>kita dapat melihat bahwa sekarang masalahnya pasti ada di baris 17.</a:t>
            </a:r>
          </a:p>
          <a:p>
            <a:r>
              <a:rPr lang="en-ID" dirty="0"/>
              <a:t>Nilai </a:t>
            </a:r>
            <a:r>
              <a:rPr lang="en-ID" dirty="0" err="1"/>
              <a:t>investmentValue</a:t>
            </a:r>
            <a:r>
              <a:rPr lang="en-ID" dirty="0"/>
              <a:t> adalah "15.000“</a:t>
            </a:r>
          </a:p>
          <a:p>
            <a:endParaRPr lang="en-ID" dirty="0"/>
          </a:p>
          <a:p>
            <a:endParaRPr lang="en-ID" dirty="0"/>
          </a:p>
          <a:p>
            <a:endParaRPr lang="en-ID" dirty="0"/>
          </a:p>
          <a:p>
            <a:r>
              <a:rPr lang="en-US" dirty="0"/>
              <a:t>dan kita kemudian menambahkan dua angka, yaitu </a:t>
            </a:r>
            <a:r>
              <a:rPr lang="en-US" dirty="0" err="1"/>
              <a:t>interestEarnedInYear</a:t>
            </a:r>
            <a:r>
              <a:rPr lang="en-US" dirty="0"/>
              <a:t> + </a:t>
            </a:r>
            <a:r>
              <a:rPr lang="en-US" dirty="0" err="1"/>
              <a:t>annualInvestment</a:t>
            </a:r>
            <a:endParaRPr lang="en-US" dirty="0"/>
          </a:p>
          <a:p>
            <a:endParaRPr lang="en-ID" dirty="0"/>
          </a:p>
          <a:p>
            <a:pPr marL="0" indent="0">
              <a:buNone/>
            </a:pPr>
            <a:endParaRPr lang="en-ID" dirty="0"/>
          </a:p>
        </p:txBody>
      </p:sp>
      <p:pic>
        <p:nvPicPr>
          <p:cNvPr id="8" name="Gambar 7">
            <a:extLst>
              <a:ext uri="{FF2B5EF4-FFF2-40B4-BE49-F238E27FC236}">
                <a16:creationId xmlns:a16="http://schemas.microsoft.com/office/drawing/2014/main" id="{26DE3100-F14C-4810-9610-95AFAFB2587A}"/>
              </a:ext>
            </a:extLst>
          </p:cNvPr>
          <p:cNvPicPr>
            <a:picLocks noChangeAspect="1"/>
          </p:cNvPicPr>
          <p:nvPr/>
        </p:nvPicPr>
        <p:blipFill>
          <a:blip r:embed="rId2"/>
          <a:stretch>
            <a:fillRect/>
          </a:stretch>
        </p:blipFill>
        <p:spPr>
          <a:xfrm>
            <a:off x="1096175" y="3781407"/>
            <a:ext cx="7006069" cy="1133493"/>
          </a:xfrm>
          <a:prstGeom prst="rect">
            <a:avLst/>
          </a:prstGeom>
        </p:spPr>
      </p:pic>
    </p:spTree>
    <p:extLst>
      <p:ext uri="{BB962C8B-B14F-4D97-AF65-F5344CB8AC3E}">
        <p14:creationId xmlns:p14="http://schemas.microsoft.com/office/powerpoint/2010/main" val="92691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4" name="Tampungan Konten 3">
            <a:extLst>
              <a:ext uri="{FF2B5EF4-FFF2-40B4-BE49-F238E27FC236}">
                <a16:creationId xmlns:a16="http://schemas.microsoft.com/office/drawing/2014/main" id="{E1763F17-C9C4-47F8-9809-EE784B197E35}"/>
              </a:ext>
            </a:extLst>
          </p:cNvPr>
          <p:cNvSpPr>
            <a:spLocks noGrp="1"/>
          </p:cNvSpPr>
          <p:nvPr>
            <p:ph idx="1"/>
          </p:nvPr>
        </p:nvSpPr>
        <p:spPr/>
        <p:txBody>
          <a:bodyPr>
            <a:normAutofit/>
          </a:bodyPr>
          <a:lstStyle/>
          <a:p>
            <a:pPr marL="0" indent="0">
              <a:buNone/>
            </a:pPr>
            <a:endParaRPr lang="en-ID" dirty="0"/>
          </a:p>
          <a:p>
            <a:pPr marL="0" indent="0">
              <a:buNone/>
            </a:pPr>
            <a:endParaRPr lang="en-ID" dirty="0"/>
          </a:p>
          <a:p>
            <a:pPr marL="0" indent="0">
              <a:buNone/>
            </a:pPr>
            <a:endParaRPr lang="en-ID" dirty="0"/>
          </a:p>
          <a:p>
            <a:r>
              <a:rPr lang="en-ID" dirty="0"/>
              <a:t>Kita menambahkan dua angka ini ke sebuah string </a:t>
            </a:r>
            <a:r>
              <a:rPr lang="en-ID" dirty="0" err="1"/>
              <a:t>investmentValue</a:t>
            </a:r>
            <a:r>
              <a:rPr lang="en-ID" dirty="0"/>
              <a:t>.</a:t>
            </a:r>
          </a:p>
          <a:p>
            <a:r>
              <a:rPr lang="en-ID" dirty="0"/>
              <a:t>Itulah mengapa di browser kita melihat angka yang panjang atau bahkan bernilai </a:t>
            </a:r>
            <a:r>
              <a:rPr lang="en-ID" dirty="0" err="1"/>
              <a:t>NaN</a:t>
            </a:r>
            <a:endParaRPr lang="en-ID" dirty="0"/>
          </a:p>
          <a:p>
            <a:r>
              <a:rPr lang="en-ID" dirty="0"/>
              <a:t> untuk memperbaikinya , kita harus </a:t>
            </a:r>
            <a:r>
              <a:rPr lang="en-ID" dirty="0" err="1"/>
              <a:t>memaskan</a:t>
            </a:r>
            <a:r>
              <a:rPr lang="en-ID" dirty="0"/>
              <a:t> </a:t>
            </a:r>
            <a:r>
              <a:rPr lang="en-ID" dirty="0" err="1"/>
              <a:t>newValue</a:t>
            </a:r>
            <a:r>
              <a:rPr lang="en-ID" dirty="0"/>
              <a:t> di function </a:t>
            </a:r>
            <a:r>
              <a:rPr lang="en-ID" dirty="0" err="1"/>
              <a:t>handleChange</a:t>
            </a:r>
            <a:r>
              <a:rPr lang="en-ID" dirty="0"/>
              <a:t> pada </a:t>
            </a:r>
            <a:r>
              <a:rPr lang="en-ID" dirty="0" err="1"/>
              <a:t>App.jsx</a:t>
            </a:r>
            <a:r>
              <a:rPr lang="en-ID" dirty="0"/>
              <a:t> di konversi ke tipe data number sebelum disimpan</a:t>
            </a:r>
          </a:p>
        </p:txBody>
      </p:sp>
      <p:pic>
        <p:nvPicPr>
          <p:cNvPr id="5" name="Gambar 4">
            <a:extLst>
              <a:ext uri="{FF2B5EF4-FFF2-40B4-BE49-F238E27FC236}">
                <a16:creationId xmlns:a16="http://schemas.microsoft.com/office/drawing/2014/main" id="{F4D09CF0-B152-4C80-B376-57AD679322EB}"/>
              </a:ext>
            </a:extLst>
          </p:cNvPr>
          <p:cNvPicPr>
            <a:picLocks noChangeAspect="1"/>
          </p:cNvPicPr>
          <p:nvPr/>
        </p:nvPicPr>
        <p:blipFill>
          <a:blip r:embed="rId2"/>
          <a:stretch>
            <a:fillRect/>
          </a:stretch>
        </p:blipFill>
        <p:spPr>
          <a:xfrm>
            <a:off x="838200" y="2171229"/>
            <a:ext cx="3988005" cy="654084"/>
          </a:xfrm>
          <a:prstGeom prst="rect">
            <a:avLst/>
          </a:prstGeom>
        </p:spPr>
      </p:pic>
      <p:pic>
        <p:nvPicPr>
          <p:cNvPr id="7" name="Gambar 6">
            <a:extLst>
              <a:ext uri="{FF2B5EF4-FFF2-40B4-BE49-F238E27FC236}">
                <a16:creationId xmlns:a16="http://schemas.microsoft.com/office/drawing/2014/main" id="{B5211DB6-5BAD-4325-8B85-7095E8475DEE}"/>
              </a:ext>
            </a:extLst>
          </p:cNvPr>
          <p:cNvPicPr>
            <a:picLocks noChangeAspect="1"/>
          </p:cNvPicPr>
          <p:nvPr/>
        </p:nvPicPr>
        <p:blipFill>
          <a:blip r:embed="rId3"/>
          <a:stretch>
            <a:fillRect/>
          </a:stretch>
        </p:blipFill>
        <p:spPr>
          <a:xfrm>
            <a:off x="5178318" y="2234733"/>
            <a:ext cx="4929067" cy="706322"/>
          </a:xfrm>
          <a:prstGeom prst="rect">
            <a:avLst/>
          </a:prstGeom>
        </p:spPr>
      </p:pic>
    </p:spTree>
    <p:extLst>
      <p:ext uri="{BB962C8B-B14F-4D97-AF65-F5344CB8AC3E}">
        <p14:creationId xmlns:p14="http://schemas.microsoft.com/office/powerpoint/2010/main" val="1989351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sp>
        <p:nvSpPr>
          <p:cNvPr id="4" name="Tampungan Konten 3">
            <a:extLst>
              <a:ext uri="{FF2B5EF4-FFF2-40B4-BE49-F238E27FC236}">
                <a16:creationId xmlns:a16="http://schemas.microsoft.com/office/drawing/2014/main" id="{E1763F17-C9C4-47F8-9809-EE784B197E35}"/>
              </a:ext>
            </a:extLst>
          </p:cNvPr>
          <p:cNvSpPr>
            <a:spLocks noGrp="1"/>
          </p:cNvSpPr>
          <p:nvPr>
            <p:ph idx="1"/>
          </p:nvPr>
        </p:nvSpPr>
        <p:spPr/>
        <p:txBody>
          <a:bodyPr>
            <a:normAutofit/>
          </a:bodyPr>
          <a:lstStyle/>
          <a:p>
            <a:pPr marL="0" indent="0">
              <a:buNone/>
            </a:pPr>
            <a:endParaRPr lang="en-ID" dirty="0"/>
          </a:p>
          <a:p>
            <a:r>
              <a:rPr lang="en-ID" dirty="0"/>
              <a:t>untuk memperbaikinya , kita harus </a:t>
            </a:r>
            <a:r>
              <a:rPr lang="en-ID" dirty="0" err="1"/>
              <a:t>memaskan</a:t>
            </a:r>
            <a:r>
              <a:rPr lang="en-ID" dirty="0"/>
              <a:t> </a:t>
            </a:r>
            <a:r>
              <a:rPr lang="en-ID" dirty="0" err="1"/>
              <a:t>newValue</a:t>
            </a:r>
            <a:r>
              <a:rPr lang="en-ID" dirty="0"/>
              <a:t> di function </a:t>
            </a:r>
            <a:r>
              <a:rPr lang="en-ID" dirty="0" err="1"/>
              <a:t>handleChange</a:t>
            </a:r>
            <a:r>
              <a:rPr lang="en-ID" dirty="0"/>
              <a:t> pada </a:t>
            </a:r>
            <a:r>
              <a:rPr lang="en-ID" dirty="0" err="1"/>
              <a:t>App.jsx</a:t>
            </a:r>
            <a:r>
              <a:rPr lang="en-ID" dirty="0"/>
              <a:t> di konversi ke tipe data number sebelum disimpan. Setelah diperbaiki kode akan berjalan normal</a:t>
            </a:r>
          </a:p>
        </p:txBody>
      </p:sp>
      <p:pic>
        <p:nvPicPr>
          <p:cNvPr id="6" name="Gambar 5">
            <a:extLst>
              <a:ext uri="{FF2B5EF4-FFF2-40B4-BE49-F238E27FC236}">
                <a16:creationId xmlns:a16="http://schemas.microsoft.com/office/drawing/2014/main" id="{C75B55CA-763E-40C9-BE76-2262D3B37443}"/>
              </a:ext>
            </a:extLst>
          </p:cNvPr>
          <p:cNvPicPr>
            <a:picLocks noChangeAspect="1"/>
          </p:cNvPicPr>
          <p:nvPr/>
        </p:nvPicPr>
        <p:blipFill>
          <a:blip r:embed="rId2"/>
          <a:stretch>
            <a:fillRect/>
          </a:stretch>
        </p:blipFill>
        <p:spPr>
          <a:xfrm>
            <a:off x="1049954" y="3854425"/>
            <a:ext cx="5046046" cy="1987444"/>
          </a:xfrm>
          <a:prstGeom prst="rect">
            <a:avLst/>
          </a:prstGeom>
        </p:spPr>
      </p:pic>
    </p:spTree>
    <p:extLst>
      <p:ext uri="{BB962C8B-B14F-4D97-AF65-F5344CB8AC3E}">
        <p14:creationId xmlns:p14="http://schemas.microsoft.com/office/powerpoint/2010/main" val="3625546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6AA1A04-87EE-4234-88BF-883BD7B2F00F}"/>
              </a:ext>
            </a:extLst>
          </p:cNvPr>
          <p:cNvSpPr>
            <a:spLocks noGrp="1"/>
          </p:cNvSpPr>
          <p:nvPr>
            <p:ph type="title"/>
          </p:nvPr>
        </p:nvSpPr>
        <p:spPr/>
        <p:txBody>
          <a:bodyPr/>
          <a:lstStyle/>
          <a:p>
            <a:pPr algn="ctr"/>
            <a:r>
              <a:rPr lang="en-US" b="1" dirty="0"/>
              <a:t>4. Using the browser debugger and breakpoints</a:t>
            </a:r>
            <a:endParaRPr lang="en-ID" dirty="0"/>
          </a:p>
        </p:txBody>
      </p:sp>
      <p:pic>
        <p:nvPicPr>
          <p:cNvPr id="5" name="Tampungan Konten 4">
            <a:extLst>
              <a:ext uri="{FF2B5EF4-FFF2-40B4-BE49-F238E27FC236}">
                <a16:creationId xmlns:a16="http://schemas.microsoft.com/office/drawing/2014/main" id="{C7C9625F-44F8-42A0-9E09-D6D8C0E95DD4}"/>
              </a:ext>
            </a:extLst>
          </p:cNvPr>
          <p:cNvPicPr>
            <a:picLocks noGrp="1" noChangeAspect="1"/>
          </p:cNvPicPr>
          <p:nvPr>
            <p:ph idx="1"/>
          </p:nvPr>
        </p:nvPicPr>
        <p:blipFill>
          <a:blip r:embed="rId2"/>
          <a:stretch>
            <a:fillRect/>
          </a:stretch>
        </p:blipFill>
        <p:spPr>
          <a:xfrm>
            <a:off x="3489567" y="1825625"/>
            <a:ext cx="5212866" cy="4351338"/>
          </a:xfrm>
        </p:spPr>
      </p:pic>
    </p:spTree>
    <p:extLst>
      <p:ext uri="{BB962C8B-B14F-4D97-AF65-F5344CB8AC3E}">
        <p14:creationId xmlns:p14="http://schemas.microsoft.com/office/powerpoint/2010/main" val="184939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F6F4C130-FE86-465C-85B2-42C6C4E8AFE0}"/>
              </a:ext>
            </a:extLst>
          </p:cNvPr>
          <p:cNvSpPr>
            <a:spLocks noGrp="1"/>
          </p:cNvSpPr>
          <p:nvPr>
            <p:ph type="title"/>
          </p:nvPr>
        </p:nvSpPr>
        <p:spPr/>
        <p:txBody>
          <a:bodyPr/>
          <a:lstStyle/>
          <a:p>
            <a:pPr algn="ctr"/>
            <a:r>
              <a:rPr lang="en-US" b="1" dirty="0"/>
              <a:t>5. Understanding </a:t>
            </a:r>
            <a:r>
              <a:rPr lang="en-US" b="1" dirty="0" err="1"/>
              <a:t>React’s</a:t>
            </a:r>
            <a:r>
              <a:rPr lang="en-US" b="1" dirty="0"/>
              <a:t> Strict Mode</a:t>
            </a:r>
            <a:endParaRPr lang="en-ID" b="1" dirty="0"/>
          </a:p>
        </p:txBody>
      </p:sp>
    </p:spTree>
    <p:extLst>
      <p:ext uri="{BB962C8B-B14F-4D97-AF65-F5344CB8AC3E}">
        <p14:creationId xmlns:p14="http://schemas.microsoft.com/office/powerpoint/2010/main" val="294559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sp>
        <p:nvSpPr>
          <p:cNvPr id="3" name="Tampungan Konten 2">
            <a:extLst>
              <a:ext uri="{FF2B5EF4-FFF2-40B4-BE49-F238E27FC236}">
                <a16:creationId xmlns:a16="http://schemas.microsoft.com/office/drawing/2014/main" id="{6E35EF00-A32C-4BC1-8EDE-6C4E31EC8BEF}"/>
              </a:ext>
            </a:extLst>
          </p:cNvPr>
          <p:cNvSpPr>
            <a:spLocks noGrp="1"/>
          </p:cNvSpPr>
          <p:nvPr>
            <p:ph idx="1"/>
          </p:nvPr>
        </p:nvSpPr>
        <p:spPr/>
        <p:txBody>
          <a:bodyPr/>
          <a:lstStyle/>
          <a:p>
            <a:r>
              <a:rPr lang="en-ID" dirty="0"/>
              <a:t>Nah selain pesan kesalahan, kesalahan  logis dan alat pengembang browser, ada juga alat lain, bisa dibilang, dapat membantu Anda menangkap dan memperbaiki beberapa jenis kesalahan.</a:t>
            </a:r>
          </a:p>
          <a:p>
            <a:r>
              <a:rPr lang="en-ID" dirty="0"/>
              <a:t>Dan untuk mendemonstrasikan fitur ini, saya menyunting </a:t>
            </a:r>
            <a:r>
              <a:rPr lang="en-ID" dirty="0" err="1"/>
              <a:t>Results.jsx</a:t>
            </a:r>
            <a:r>
              <a:rPr lang="en-ID" dirty="0"/>
              <a:t> dan saya memindahkan array results ini  dari fungsi komponen ke tepat di bawah pernyataan impor, </a:t>
            </a:r>
          </a:p>
          <a:p>
            <a:endParaRPr lang="en-ID" dirty="0"/>
          </a:p>
        </p:txBody>
      </p:sp>
      <p:pic>
        <p:nvPicPr>
          <p:cNvPr id="5" name="Gambar 4">
            <a:extLst>
              <a:ext uri="{FF2B5EF4-FFF2-40B4-BE49-F238E27FC236}">
                <a16:creationId xmlns:a16="http://schemas.microsoft.com/office/drawing/2014/main" id="{3AB5320B-2EF9-4917-89D5-82B7DEF27150}"/>
              </a:ext>
            </a:extLst>
          </p:cNvPr>
          <p:cNvPicPr>
            <a:picLocks noChangeAspect="1"/>
          </p:cNvPicPr>
          <p:nvPr/>
        </p:nvPicPr>
        <p:blipFill>
          <a:blip r:embed="rId2"/>
          <a:stretch>
            <a:fillRect/>
          </a:stretch>
        </p:blipFill>
        <p:spPr>
          <a:xfrm>
            <a:off x="1244600" y="4454510"/>
            <a:ext cx="5105400" cy="818624"/>
          </a:xfrm>
          <a:prstGeom prst="rect">
            <a:avLst/>
          </a:prstGeom>
        </p:spPr>
      </p:pic>
      <p:pic>
        <p:nvPicPr>
          <p:cNvPr id="7" name="Gambar 6">
            <a:extLst>
              <a:ext uri="{FF2B5EF4-FFF2-40B4-BE49-F238E27FC236}">
                <a16:creationId xmlns:a16="http://schemas.microsoft.com/office/drawing/2014/main" id="{4D90F4A1-86A7-4545-B9E7-1F6DE34AA8F4}"/>
              </a:ext>
            </a:extLst>
          </p:cNvPr>
          <p:cNvPicPr>
            <a:picLocks noChangeAspect="1"/>
          </p:cNvPicPr>
          <p:nvPr/>
        </p:nvPicPr>
        <p:blipFill>
          <a:blip r:embed="rId3"/>
          <a:stretch>
            <a:fillRect/>
          </a:stretch>
        </p:blipFill>
        <p:spPr>
          <a:xfrm>
            <a:off x="6526433" y="4449430"/>
            <a:ext cx="5173004" cy="818624"/>
          </a:xfrm>
          <a:prstGeom prst="rect">
            <a:avLst/>
          </a:prstGeom>
        </p:spPr>
      </p:pic>
    </p:spTree>
    <p:extLst>
      <p:ext uri="{BB962C8B-B14F-4D97-AF65-F5344CB8AC3E}">
        <p14:creationId xmlns:p14="http://schemas.microsoft.com/office/powerpoint/2010/main" val="2176858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sp>
        <p:nvSpPr>
          <p:cNvPr id="3" name="Tampungan Konten 2">
            <a:extLst>
              <a:ext uri="{FF2B5EF4-FFF2-40B4-BE49-F238E27FC236}">
                <a16:creationId xmlns:a16="http://schemas.microsoft.com/office/drawing/2014/main" id="{6E35EF00-A32C-4BC1-8EDE-6C4E31EC8BEF}"/>
              </a:ext>
            </a:extLst>
          </p:cNvPr>
          <p:cNvSpPr>
            <a:spLocks noGrp="1"/>
          </p:cNvSpPr>
          <p:nvPr>
            <p:ph idx="1"/>
          </p:nvPr>
        </p:nvSpPr>
        <p:spPr/>
        <p:txBody>
          <a:bodyPr>
            <a:normAutofit/>
          </a:bodyPr>
          <a:lstStyle/>
          <a:p>
            <a:r>
              <a:rPr lang="en-ID" dirty="0"/>
              <a:t>Sekarang, saya melakukan ini karena suatu alasan, jika Anda memuat ulang, semuanya tampak berfungsi. Namun ketika Anda melakukan perubahan di input initial investment, Anda akan melihat bahwa ada sesuatu yang tidak beres karena sekarang </a:t>
            </a:r>
            <a:r>
              <a:rPr lang="en-ID" dirty="0" err="1"/>
              <a:t>tabelnya</a:t>
            </a:r>
            <a:r>
              <a:rPr lang="en-ID" dirty="0"/>
              <a:t> menjadi semakin panjang dan kami juga memiliki pesan kesalahan di konsol browser, beberapa kesalahan jika Anda melihatnya, dan semua kesalahan ini adalah tentang dua child yang memiliki key yang sama. Jadi, mereka tampaknya terkait dengan array list kita di sini, karena dalam daftar itulah kita mengeluarkan elemen yang memiliki penyangga utama.</a:t>
            </a:r>
          </a:p>
        </p:txBody>
      </p:sp>
    </p:spTree>
    <p:extLst>
      <p:ext uri="{BB962C8B-B14F-4D97-AF65-F5344CB8AC3E}">
        <p14:creationId xmlns:p14="http://schemas.microsoft.com/office/powerpoint/2010/main" val="1747481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D40BAB3-67B5-469E-8EA2-29A17A666C29}"/>
              </a:ext>
            </a:extLst>
          </p:cNvPr>
          <p:cNvSpPr>
            <a:spLocks noGrp="1"/>
          </p:cNvSpPr>
          <p:nvPr>
            <p:ph type="title"/>
          </p:nvPr>
        </p:nvSpPr>
        <p:spPr/>
        <p:txBody>
          <a:bodyPr/>
          <a:lstStyle/>
          <a:p>
            <a:r>
              <a:rPr lang="en-US" b="1" dirty="0"/>
              <a:t>1. Module Introduction</a:t>
            </a:r>
            <a:endParaRPr lang="en-ID" dirty="0"/>
          </a:p>
        </p:txBody>
      </p:sp>
      <p:sp>
        <p:nvSpPr>
          <p:cNvPr id="3" name="Tampungan Konten 2">
            <a:extLst>
              <a:ext uri="{FF2B5EF4-FFF2-40B4-BE49-F238E27FC236}">
                <a16:creationId xmlns:a16="http://schemas.microsoft.com/office/drawing/2014/main" id="{D8785E3E-EAD5-4348-8173-3093B0B94F2F}"/>
              </a:ext>
            </a:extLst>
          </p:cNvPr>
          <p:cNvSpPr>
            <a:spLocks noGrp="1"/>
          </p:cNvSpPr>
          <p:nvPr>
            <p:ph idx="1"/>
          </p:nvPr>
        </p:nvSpPr>
        <p:spPr/>
        <p:txBody>
          <a:bodyPr>
            <a:normAutofit/>
          </a:bodyPr>
          <a:lstStyle/>
          <a:p>
            <a:r>
              <a:rPr lang="en-US" dirty="0"/>
              <a:t>Kita juga akan belajar terkait react </a:t>
            </a:r>
            <a:r>
              <a:rPr lang="en-US" dirty="0" err="1"/>
              <a:t>devtools</a:t>
            </a:r>
            <a:r>
              <a:rPr lang="en-US" dirty="0"/>
              <a:t>, cara </a:t>
            </a:r>
            <a:r>
              <a:rPr lang="en-US" dirty="0" err="1"/>
              <a:t>menginstallnya</a:t>
            </a:r>
            <a:r>
              <a:rPr lang="en-US" dirty="0"/>
              <a:t> dan apa yang bisa kita lakukan dengan react </a:t>
            </a:r>
            <a:r>
              <a:rPr lang="en-US" dirty="0" err="1"/>
              <a:t>devtools</a:t>
            </a:r>
            <a:endParaRPr lang="en-ID" dirty="0"/>
          </a:p>
        </p:txBody>
      </p:sp>
    </p:spTree>
    <p:extLst>
      <p:ext uri="{BB962C8B-B14F-4D97-AF65-F5344CB8AC3E}">
        <p14:creationId xmlns:p14="http://schemas.microsoft.com/office/powerpoint/2010/main" val="2355132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pic>
        <p:nvPicPr>
          <p:cNvPr id="5" name="Tampungan Konten 4">
            <a:extLst>
              <a:ext uri="{FF2B5EF4-FFF2-40B4-BE49-F238E27FC236}">
                <a16:creationId xmlns:a16="http://schemas.microsoft.com/office/drawing/2014/main" id="{BDF4D385-4C7C-447A-878F-B45B0AF41C05}"/>
              </a:ext>
            </a:extLst>
          </p:cNvPr>
          <p:cNvPicPr>
            <a:picLocks noGrp="1" noChangeAspect="1"/>
          </p:cNvPicPr>
          <p:nvPr>
            <p:ph idx="1"/>
          </p:nvPr>
        </p:nvPicPr>
        <p:blipFill>
          <a:blip r:embed="rId2"/>
          <a:stretch>
            <a:fillRect/>
          </a:stretch>
        </p:blipFill>
        <p:spPr>
          <a:xfrm>
            <a:off x="838200" y="2024782"/>
            <a:ext cx="10515600" cy="3953024"/>
          </a:xfrm>
        </p:spPr>
      </p:pic>
    </p:spTree>
    <p:extLst>
      <p:ext uri="{BB962C8B-B14F-4D97-AF65-F5344CB8AC3E}">
        <p14:creationId xmlns:p14="http://schemas.microsoft.com/office/powerpoint/2010/main" val="2672559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sp>
        <p:nvSpPr>
          <p:cNvPr id="4" name="Tampungan Konten 3">
            <a:extLst>
              <a:ext uri="{FF2B5EF4-FFF2-40B4-BE49-F238E27FC236}">
                <a16:creationId xmlns:a16="http://schemas.microsoft.com/office/drawing/2014/main" id="{2DA4AF4A-3CF7-4965-87B5-F41D9265EF2B}"/>
              </a:ext>
            </a:extLst>
          </p:cNvPr>
          <p:cNvSpPr>
            <a:spLocks noGrp="1"/>
          </p:cNvSpPr>
          <p:nvPr>
            <p:ph idx="1"/>
          </p:nvPr>
        </p:nvSpPr>
        <p:spPr/>
        <p:txBody>
          <a:bodyPr>
            <a:normAutofit lnSpcReduction="10000"/>
          </a:bodyPr>
          <a:lstStyle/>
          <a:p>
            <a:r>
              <a:rPr lang="en-ID" dirty="0"/>
              <a:t>Dan tentu saja cukup jelas di sini bahwa masalahnya adalah bahwa daftar ini terus bertambah panjang dan semakin panjang, alih-alih dihapus dan diganti saat kita mengedit input tersebut. Sekarang, kita dapat kembali menggunakan debugger atau melihat lebih dekat kode kita untuk mencari tahu apa yang salah di sini. Tetapi sebelum kita melakukan itu, perlu dicatat bahwa kita hanya melihat masalah ini segera setelah kita mulai mengedit beberapa nilai input di initial investment yang mungkin bisa dibilang adalah sesuatu yang akan kita lakukan ketika menguji aplikasi ini. Namun demikian, ini bukan kesalahan yang langsung kami lihat. Dan setidaknya ini adalah kesalahan yang bisa langsung ditampilkan oleh React saat aplikasi dijalankan.</a:t>
            </a:r>
          </a:p>
          <a:p>
            <a:endParaRPr lang="en-ID" dirty="0"/>
          </a:p>
          <a:p>
            <a:endParaRPr lang="en-ID" dirty="0"/>
          </a:p>
        </p:txBody>
      </p:sp>
    </p:spTree>
    <p:extLst>
      <p:ext uri="{BB962C8B-B14F-4D97-AF65-F5344CB8AC3E}">
        <p14:creationId xmlns:p14="http://schemas.microsoft.com/office/powerpoint/2010/main" val="4052229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sp>
        <p:nvSpPr>
          <p:cNvPr id="4" name="Tampungan Konten 3">
            <a:extLst>
              <a:ext uri="{FF2B5EF4-FFF2-40B4-BE49-F238E27FC236}">
                <a16:creationId xmlns:a16="http://schemas.microsoft.com/office/drawing/2014/main" id="{2DA4AF4A-3CF7-4965-87B5-F41D9265EF2B}"/>
              </a:ext>
            </a:extLst>
          </p:cNvPr>
          <p:cNvSpPr>
            <a:spLocks noGrp="1"/>
          </p:cNvSpPr>
          <p:nvPr>
            <p:ph idx="1"/>
          </p:nvPr>
        </p:nvSpPr>
        <p:spPr/>
        <p:txBody>
          <a:bodyPr>
            <a:normAutofit/>
          </a:bodyPr>
          <a:lstStyle/>
          <a:p>
            <a:r>
              <a:rPr lang="en-ID" dirty="0"/>
              <a:t>Sebagai contoh, kita dapat membungkus komponen App dengan tag pembuka dan penutup komponen </a:t>
            </a:r>
            <a:r>
              <a:rPr lang="en-ID" dirty="0" err="1"/>
              <a:t>StrictMode</a:t>
            </a:r>
            <a:r>
              <a:rPr lang="en-ID" dirty="0"/>
              <a:t>.</a:t>
            </a:r>
          </a:p>
          <a:p>
            <a:endParaRPr lang="en-ID" dirty="0"/>
          </a:p>
        </p:txBody>
      </p:sp>
      <p:pic>
        <p:nvPicPr>
          <p:cNvPr id="5" name="Gambar 4">
            <a:extLst>
              <a:ext uri="{FF2B5EF4-FFF2-40B4-BE49-F238E27FC236}">
                <a16:creationId xmlns:a16="http://schemas.microsoft.com/office/drawing/2014/main" id="{61B95AAB-35E4-4FB3-A315-66CD19185481}"/>
              </a:ext>
            </a:extLst>
          </p:cNvPr>
          <p:cNvPicPr>
            <a:picLocks noChangeAspect="1"/>
          </p:cNvPicPr>
          <p:nvPr/>
        </p:nvPicPr>
        <p:blipFill>
          <a:blip r:embed="rId2"/>
          <a:stretch>
            <a:fillRect/>
          </a:stretch>
        </p:blipFill>
        <p:spPr>
          <a:xfrm>
            <a:off x="2437668" y="2786339"/>
            <a:ext cx="7884891" cy="3266407"/>
          </a:xfrm>
          <a:prstGeom prst="rect">
            <a:avLst/>
          </a:prstGeom>
        </p:spPr>
      </p:pic>
    </p:spTree>
    <p:extLst>
      <p:ext uri="{BB962C8B-B14F-4D97-AF65-F5344CB8AC3E}">
        <p14:creationId xmlns:p14="http://schemas.microsoft.com/office/powerpoint/2010/main" val="558985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sp>
        <p:nvSpPr>
          <p:cNvPr id="4" name="Tampungan Konten 3">
            <a:extLst>
              <a:ext uri="{FF2B5EF4-FFF2-40B4-BE49-F238E27FC236}">
                <a16:creationId xmlns:a16="http://schemas.microsoft.com/office/drawing/2014/main" id="{2DA4AF4A-3CF7-4965-87B5-F41D9265EF2B}"/>
              </a:ext>
            </a:extLst>
          </p:cNvPr>
          <p:cNvSpPr>
            <a:spLocks noGrp="1"/>
          </p:cNvSpPr>
          <p:nvPr>
            <p:ph idx="1"/>
          </p:nvPr>
        </p:nvSpPr>
        <p:spPr/>
        <p:txBody>
          <a:bodyPr>
            <a:normAutofit/>
          </a:bodyPr>
          <a:lstStyle/>
          <a:p>
            <a:r>
              <a:rPr lang="en-ID" dirty="0" err="1"/>
              <a:t>StrictMode</a:t>
            </a:r>
            <a:r>
              <a:rPr lang="en-ID" dirty="0"/>
              <a:t> melakukan beberapa hal di belakang layar yang dapat membantu kita menangkap masalah tertentu dalam aplikasi</a:t>
            </a:r>
          </a:p>
          <a:p>
            <a:r>
              <a:rPr lang="en-ID" dirty="0"/>
              <a:t>Sebagai contoh, salah satu hal terpenting </a:t>
            </a:r>
            <a:r>
              <a:rPr lang="en-ID" dirty="0" err="1"/>
              <a:t>yangdilakukan</a:t>
            </a:r>
            <a:r>
              <a:rPr lang="en-ID" dirty="0"/>
              <a:t> oleh komponen </a:t>
            </a:r>
            <a:r>
              <a:rPr lang="en-ID" dirty="0" err="1"/>
              <a:t>StrictMode</a:t>
            </a:r>
            <a:r>
              <a:rPr lang="en-ID" dirty="0"/>
              <a:t> adalah </a:t>
            </a:r>
            <a:r>
              <a:rPr lang="en-ID" dirty="0" err="1"/>
              <a:t>StrictMode</a:t>
            </a:r>
            <a:r>
              <a:rPr lang="en-ID" dirty="0"/>
              <a:t> akan mengeksekusi setiap fungsi komponen dua kali, bukan hanya satu kali.</a:t>
            </a:r>
          </a:p>
          <a:p>
            <a:r>
              <a:rPr lang="en-ID" dirty="0"/>
              <a:t>ini hanya dilakukan selama pengembangan. Jadi, jika Anda menyiapkan aplikasi Anda untuk production dan Anda akan mengunggahnya ke server, </a:t>
            </a:r>
            <a:r>
              <a:rPr lang="en-ID" dirty="0" err="1"/>
              <a:t>StrictMode</a:t>
            </a:r>
            <a:r>
              <a:rPr lang="en-ID" dirty="0"/>
              <a:t> tidak akan lagi mengeksekusi setiap komponen dua kali karena hal ini tentu saja akan sedikit memengaruhi kinerja aplikasi Anda.</a:t>
            </a:r>
          </a:p>
          <a:p>
            <a:endParaRPr lang="en-ID" dirty="0"/>
          </a:p>
          <a:p>
            <a:endParaRPr lang="en-ID" dirty="0"/>
          </a:p>
        </p:txBody>
      </p:sp>
    </p:spTree>
    <p:extLst>
      <p:ext uri="{BB962C8B-B14F-4D97-AF65-F5344CB8AC3E}">
        <p14:creationId xmlns:p14="http://schemas.microsoft.com/office/powerpoint/2010/main" val="517896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sp>
        <p:nvSpPr>
          <p:cNvPr id="4" name="Tampungan Konten 3">
            <a:extLst>
              <a:ext uri="{FF2B5EF4-FFF2-40B4-BE49-F238E27FC236}">
                <a16:creationId xmlns:a16="http://schemas.microsoft.com/office/drawing/2014/main" id="{2DA4AF4A-3CF7-4965-87B5-F41D9265EF2B}"/>
              </a:ext>
            </a:extLst>
          </p:cNvPr>
          <p:cNvSpPr>
            <a:spLocks noGrp="1"/>
          </p:cNvSpPr>
          <p:nvPr>
            <p:ph idx="1"/>
          </p:nvPr>
        </p:nvSpPr>
        <p:spPr/>
        <p:txBody>
          <a:bodyPr>
            <a:normAutofit/>
          </a:bodyPr>
          <a:lstStyle/>
          <a:p>
            <a:pPr marL="0" indent="0">
              <a:buNone/>
            </a:pPr>
            <a:endParaRPr lang="en-ID" dirty="0"/>
          </a:p>
          <a:p>
            <a:r>
              <a:rPr lang="en-ID" dirty="0"/>
              <a:t>ketika setiap komponen dieksekusi dua kali, ini membantu Anda menangkap kesalahan. karena sekarang jika saya memuat ulang,   setiap komponen dieksekusi dua kali termasuk komponen App, saya mulai dengan dua kali tabel di sini</a:t>
            </a:r>
          </a:p>
          <a:p>
            <a:pPr marL="0" indent="0">
              <a:buNone/>
            </a:pPr>
            <a:endParaRPr lang="en-ID" dirty="0"/>
          </a:p>
        </p:txBody>
      </p:sp>
    </p:spTree>
    <p:extLst>
      <p:ext uri="{BB962C8B-B14F-4D97-AF65-F5344CB8AC3E}">
        <p14:creationId xmlns:p14="http://schemas.microsoft.com/office/powerpoint/2010/main" val="1523935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pic>
        <p:nvPicPr>
          <p:cNvPr id="5" name="Tampungan Konten 4">
            <a:extLst>
              <a:ext uri="{FF2B5EF4-FFF2-40B4-BE49-F238E27FC236}">
                <a16:creationId xmlns:a16="http://schemas.microsoft.com/office/drawing/2014/main" id="{02C27FED-9979-4918-A71A-FE177F01F9AA}"/>
              </a:ext>
            </a:extLst>
          </p:cNvPr>
          <p:cNvPicPr>
            <a:picLocks noGrp="1" noChangeAspect="1"/>
          </p:cNvPicPr>
          <p:nvPr>
            <p:ph idx="1"/>
          </p:nvPr>
        </p:nvPicPr>
        <p:blipFill>
          <a:blip r:embed="rId2"/>
          <a:stretch>
            <a:fillRect/>
          </a:stretch>
        </p:blipFill>
        <p:spPr>
          <a:xfrm>
            <a:off x="995264" y="1825625"/>
            <a:ext cx="10201471" cy="4351338"/>
          </a:xfrm>
        </p:spPr>
      </p:pic>
    </p:spTree>
    <p:extLst>
      <p:ext uri="{BB962C8B-B14F-4D97-AF65-F5344CB8AC3E}">
        <p14:creationId xmlns:p14="http://schemas.microsoft.com/office/powerpoint/2010/main" val="2836093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sp>
        <p:nvSpPr>
          <p:cNvPr id="4" name="Tampungan Konten 3">
            <a:extLst>
              <a:ext uri="{FF2B5EF4-FFF2-40B4-BE49-F238E27FC236}">
                <a16:creationId xmlns:a16="http://schemas.microsoft.com/office/drawing/2014/main" id="{DDE04A96-37FB-498C-BF27-774AEA2B37E3}"/>
              </a:ext>
            </a:extLst>
          </p:cNvPr>
          <p:cNvSpPr>
            <a:spLocks noGrp="1"/>
          </p:cNvSpPr>
          <p:nvPr>
            <p:ph idx="1"/>
          </p:nvPr>
        </p:nvSpPr>
        <p:spPr/>
        <p:txBody>
          <a:bodyPr/>
          <a:lstStyle/>
          <a:p>
            <a:r>
              <a:rPr lang="en-ID" dirty="0"/>
              <a:t>sepertinya saya memiliki beberapa kesalahan dalam kode saya yang menyebabkan tabel ini bertambah dan bertambah. Jadi, tentu saja, hal itu tidak memperbaiki masalah, dan juga belum tentu memberi tahu saya, apa yang menyebabkan masalah ini, tetapi langsung muncul ke permukaan bahwa ada masalah.</a:t>
            </a:r>
          </a:p>
          <a:p>
            <a:r>
              <a:rPr lang="en-ID" dirty="0"/>
              <a:t>Saya bahkan tidak perlu menyunting input initial investment untuk mengetahui bahwa ada sesuatu yang salah.</a:t>
            </a:r>
          </a:p>
          <a:p>
            <a:r>
              <a:rPr lang="en-ID" dirty="0"/>
              <a:t>Namun, berkat </a:t>
            </a:r>
            <a:r>
              <a:rPr lang="en-ID" dirty="0" err="1"/>
              <a:t>StrictMode</a:t>
            </a:r>
            <a:r>
              <a:rPr lang="en-ID" dirty="0"/>
              <a:t> yang diaktifkan dan melingkupi seluruh aplikasi saya, kesalahan ini bisa langsung terlihat.</a:t>
            </a:r>
          </a:p>
          <a:p>
            <a:endParaRPr lang="en-ID" dirty="0"/>
          </a:p>
        </p:txBody>
      </p:sp>
    </p:spTree>
    <p:extLst>
      <p:ext uri="{BB962C8B-B14F-4D97-AF65-F5344CB8AC3E}">
        <p14:creationId xmlns:p14="http://schemas.microsoft.com/office/powerpoint/2010/main" val="1546925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sp>
        <p:nvSpPr>
          <p:cNvPr id="4" name="Tampungan Konten 3">
            <a:extLst>
              <a:ext uri="{FF2B5EF4-FFF2-40B4-BE49-F238E27FC236}">
                <a16:creationId xmlns:a16="http://schemas.microsoft.com/office/drawing/2014/main" id="{DDE04A96-37FB-498C-BF27-774AEA2B37E3}"/>
              </a:ext>
            </a:extLst>
          </p:cNvPr>
          <p:cNvSpPr>
            <a:spLocks noGrp="1"/>
          </p:cNvSpPr>
          <p:nvPr>
            <p:ph idx="1"/>
          </p:nvPr>
        </p:nvSpPr>
        <p:spPr/>
        <p:txBody>
          <a:bodyPr/>
          <a:lstStyle/>
          <a:p>
            <a:r>
              <a:rPr lang="en-ID" dirty="0"/>
              <a:t>Dan kesalahan di sini berasal dari fakta bahwa  dalam komponen Results saya, saya </a:t>
            </a:r>
            <a:r>
              <a:rPr lang="en-ID" dirty="0" err="1"/>
              <a:t>membuatarray</a:t>
            </a:r>
            <a:r>
              <a:rPr lang="en-ID" dirty="0"/>
              <a:t> results ini di luar fungsi komponen dan array results dieksekusi  hanya sekali karena fungsi komponen ni akan dieksekusi ulang oleh React setiap kali state pada komponen yang terlihat berubah, </a:t>
            </a:r>
          </a:p>
          <a:p>
            <a:endParaRPr lang="en-ID" dirty="0"/>
          </a:p>
        </p:txBody>
      </p:sp>
      <p:pic>
        <p:nvPicPr>
          <p:cNvPr id="5" name="Gambar 4">
            <a:extLst>
              <a:ext uri="{FF2B5EF4-FFF2-40B4-BE49-F238E27FC236}">
                <a16:creationId xmlns:a16="http://schemas.microsoft.com/office/drawing/2014/main" id="{3B468CB0-87B3-48B4-817D-622E12C37E7A}"/>
              </a:ext>
            </a:extLst>
          </p:cNvPr>
          <p:cNvPicPr>
            <a:picLocks noChangeAspect="1"/>
          </p:cNvPicPr>
          <p:nvPr/>
        </p:nvPicPr>
        <p:blipFill>
          <a:blip r:embed="rId2"/>
          <a:stretch>
            <a:fillRect/>
          </a:stretch>
        </p:blipFill>
        <p:spPr>
          <a:xfrm>
            <a:off x="1984288" y="4280336"/>
            <a:ext cx="8223424" cy="1434663"/>
          </a:xfrm>
          <a:prstGeom prst="rect">
            <a:avLst/>
          </a:prstGeom>
        </p:spPr>
      </p:pic>
    </p:spTree>
    <p:extLst>
      <p:ext uri="{BB962C8B-B14F-4D97-AF65-F5344CB8AC3E}">
        <p14:creationId xmlns:p14="http://schemas.microsoft.com/office/powerpoint/2010/main" val="521589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sp>
        <p:nvSpPr>
          <p:cNvPr id="4" name="Tampungan Konten 3">
            <a:extLst>
              <a:ext uri="{FF2B5EF4-FFF2-40B4-BE49-F238E27FC236}">
                <a16:creationId xmlns:a16="http://schemas.microsoft.com/office/drawing/2014/main" id="{DDE04A96-37FB-498C-BF27-774AEA2B37E3}"/>
              </a:ext>
            </a:extLst>
          </p:cNvPr>
          <p:cNvSpPr>
            <a:spLocks noGrp="1"/>
          </p:cNvSpPr>
          <p:nvPr>
            <p:ph idx="1"/>
          </p:nvPr>
        </p:nvSpPr>
        <p:spPr/>
        <p:txBody>
          <a:bodyPr>
            <a:normAutofit fontScale="92500"/>
          </a:bodyPr>
          <a:lstStyle/>
          <a:p>
            <a:pPr marL="0" indent="0">
              <a:buNone/>
            </a:pPr>
            <a:endParaRPr lang="en-ID" dirty="0"/>
          </a:p>
          <a:p>
            <a:r>
              <a:rPr lang="en-ID" dirty="0"/>
              <a:t>jadi setiap kali input dari initial investment berubah dalam kasus ini, kode lain di dalam berkas ini, sehingga pembuatan array ini tidak akan dieksekusi ulang, yang hanya dieksekusi satu kali. Dan oleh karena itu,  yang terjadi  adalah sebuah array dibuat dan kemudian di dalam fungsi </a:t>
            </a:r>
            <a:r>
              <a:rPr lang="en-ID" dirty="0" err="1"/>
              <a:t>calculateInvestmentResults</a:t>
            </a:r>
            <a:r>
              <a:rPr lang="en-ID" dirty="0"/>
              <a:t>, semakin banyak item ditambahkan ke satu array yang sama di dalam </a:t>
            </a:r>
            <a:r>
              <a:rPr lang="sv-SE" dirty="0"/>
              <a:t>memori karena array tersebut tidak pernah di-reset</a:t>
            </a:r>
            <a:endParaRPr lang="en-ID" dirty="0"/>
          </a:p>
          <a:p>
            <a:r>
              <a:rPr lang="en-ID" dirty="0"/>
              <a:t>Itulah mengapa kita harus mengambil array results ini dan memindahkannya kembali ke dalam komponen Results sehingga sebuah array baru dibuat ulang setiap kali fungsi komponen ini dijalankan.</a:t>
            </a:r>
          </a:p>
          <a:p>
            <a:endParaRPr lang="en-ID" dirty="0"/>
          </a:p>
        </p:txBody>
      </p:sp>
    </p:spTree>
    <p:extLst>
      <p:ext uri="{BB962C8B-B14F-4D97-AF65-F5344CB8AC3E}">
        <p14:creationId xmlns:p14="http://schemas.microsoft.com/office/powerpoint/2010/main" val="732147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pic>
        <p:nvPicPr>
          <p:cNvPr id="5" name="Tampungan Konten 4">
            <a:extLst>
              <a:ext uri="{FF2B5EF4-FFF2-40B4-BE49-F238E27FC236}">
                <a16:creationId xmlns:a16="http://schemas.microsoft.com/office/drawing/2014/main" id="{2D4645A4-8B99-4EAA-B1A4-B9AD384256B7}"/>
              </a:ext>
            </a:extLst>
          </p:cNvPr>
          <p:cNvPicPr>
            <a:picLocks noGrp="1" noChangeAspect="1"/>
          </p:cNvPicPr>
          <p:nvPr>
            <p:ph idx="1"/>
          </p:nvPr>
        </p:nvPicPr>
        <p:blipFill>
          <a:blip r:embed="rId2"/>
          <a:stretch>
            <a:fillRect/>
          </a:stretch>
        </p:blipFill>
        <p:spPr>
          <a:xfrm>
            <a:off x="985968" y="1857699"/>
            <a:ext cx="6786432" cy="1088609"/>
          </a:xfrm>
        </p:spPr>
      </p:pic>
      <p:pic>
        <p:nvPicPr>
          <p:cNvPr id="7" name="Gambar 6">
            <a:extLst>
              <a:ext uri="{FF2B5EF4-FFF2-40B4-BE49-F238E27FC236}">
                <a16:creationId xmlns:a16="http://schemas.microsoft.com/office/drawing/2014/main" id="{5A4415ED-FCF7-4E5D-AB9D-4F29B38811D5}"/>
              </a:ext>
            </a:extLst>
          </p:cNvPr>
          <p:cNvPicPr>
            <a:picLocks noChangeAspect="1"/>
          </p:cNvPicPr>
          <p:nvPr/>
        </p:nvPicPr>
        <p:blipFill>
          <a:blip r:embed="rId3"/>
          <a:stretch>
            <a:fillRect/>
          </a:stretch>
        </p:blipFill>
        <p:spPr>
          <a:xfrm>
            <a:off x="985967" y="3397687"/>
            <a:ext cx="6655803" cy="1311904"/>
          </a:xfrm>
          <a:prstGeom prst="rect">
            <a:avLst/>
          </a:prstGeom>
        </p:spPr>
      </p:pic>
    </p:spTree>
    <p:extLst>
      <p:ext uri="{BB962C8B-B14F-4D97-AF65-F5344CB8AC3E}">
        <p14:creationId xmlns:p14="http://schemas.microsoft.com/office/powerpoint/2010/main" val="3729438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FA6A189A-7857-4F2B-A4C0-9042712919B4}"/>
              </a:ext>
            </a:extLst>
          </p:cNvPr>
          <p:cNvSpPr>
            <a:spLocks noGrp="1"/>
          </p:cNvSpPr>
          <p:nvPr>
            <p:ph type="title"/>
          </p:nvPr>
        </p:nvSpPr>
        <p:spPr/>
        <p:txBody>
          <a:bodyPr/>
          <a:lstStyle/>
          <a:p>
            <a:pPr algn="ctr"/>
            <a:r>
              <a:rPr lang="en-US" b="1" dirty="0"/>
              <a:t>2. The Starting Project</a:t>
            </a:r>
            <a:endParaRPr lang="en-ID" b="1" dirty="0"/>
          </a:p>
        </p:txBody>
      </p:sp>
    </p:spTree>
    <p:extLst>
      <p:ext uri="{BB962C8B-B14F-4D97-AF65-F5344CB8AC3E}">
        <p14:creationId xmlns:p14="http://schemas.microsoft.com/office/powerpoint/2010/main" val="3056018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sp>
        <p:nvSpPr>
          <p:cNvPr id="4" name="Tampungan Konten 3">
            <a:extLst>
              <a:ext uri="{FF2B5EF4-FFF2-40B4-BE49-F238E27FC236}">
                <a16:creationId xmlns:a16="http://schemas.microsoft.com/office/drawing/2014/main" id="{DDE04A96-37FB-498C-BF27-774AEA2B37E3}"/>
              </a:ext>
            </a:extLst>
          </p:cNvPr>
          <p:cNvSpPr>
            <a:spLocks noGrp="1"/>
          </p:cNvSpPr>
          <p:nvPr>
            <p:ph idx="1"/>
          </p:nvPr>
        </p:nvSpPr>
        <p:spPr/>
        <p:txBody>
          <a:bodyPr>
            <a:normAutofit/>
          </a:bodyPr>
          <a:lstStyle/>
          <a:p>
            <a:r>
              <a:rPr lang="en-ID" dirty="0"/>
              <a:t>Dan dengan itu, kita dapat melihat bahwa jika kita memuat ulang aplikasi ini, kesalahan ini akan hilang dan tidak ada kesalahan di konsol. </a:t>
            </a:r>
          </a:p>
        </p:txBody>
      </p:sp>
    </p:spTree>
    <p:extLst>
      <p:ext uri="{BB962C8B-B14F-4D97-AF65-F5344CB8AC3E}">
        <p14:creationId xmlns:p14="http://schemas.microsoft.com/office/powerpoint/2010/main" val="91597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F33F047-3803-4881-9A8E-CCDC4804BE97}"/>
              </a:ext>
            </a:extLst>
          </p:cNvPr>
          <p:cNvSpPr>
            <a:spLocks noGrp="1"/>
          </p:cNvSpPr>
          <p:nvPr>
            <p:ph type="title"/>
          </p:nvPr>
        </p:nvSpPr>
        <p:spPr/>
        <p:txBody>
          <a:bodyPr/>
          <a:lstStyle/>
          <a:p>
            <a:r>
              <a:rPr lang="en-US" b="1" dirty="0"/>
              <a:t>5. Understanding </a:t>
            </a:r>
            <a:r>
              <a:rPr lang="en-US" b="1" dirty="0" err="1"/>
              <a:t>React’s</a:t>
            </a:r>
            <a:r>
              <a:rPr lang="en-US" b="1" dirty="0"/>
              <a:t> Strict Mode</a:t>
            </a:r>
            <a:endParaRPr lang="en-ID" dirty="0"/>
          </a:p>
        </p:txBody>
      </p:sp>
      <p:pic>
        <p:nvPicPr>
          <p:cNvPr id="5" name="Tampungan Konten 4">
            <a:extLst>
              <a:ext uri="{FF2B5EF4-FFF2-40B4-BE49-F238E27FC236}">
                <a16:creationId xmlns:a16="http://schemas.microsoft.com/office/drawing/2014/main" id="{9A6E435E-A591-4CAF-AD2B-5B1555407908}"/>
              </a:ext>
            </a:extLst>
          </p:cNvPr>
          <p:cNvPicPr>
            <a:picLocks noGrp="1" noChangeAspect="1"/>
          </p:cNvPicPr>
          <p:nvPr>
            <p:ph idx="1"/>
          </p:nvPr>
        </p:nvPicPr>
        <p:blipFill>
          <a:blip r:embed="rId2"/>
          <a:stretch>
            <a:fillRect/>
          </a:stretch>
        </p:blipFill>
        <p:spPr>
          <a:xfrm>
            <a:off x="838200" y="1829533"/>
            <a:ext cx="10515600" cy="4343522"/>
          </a:xfrm>
        </p:spPr>
      </p:pic>
    </p:spTree>
    <p:extLst>
      <p:ext uri="{BB962C8B-B14F-4D97-AF65-F5344CB8AC3E}">
        <p14:creationId xmlns:p14="http://schemas.microsoft.com/office/powerpoint/2010/main" val="3412330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DE85EE21-1257-4A5E-A490-5E7DD90DCF35}"/>
              </a:ext>
            </a:extLst>
          </p:cNvPr>
          <p:cNvSpPr>
            <a:spLocks noGrp="1"/>
          </p:cNvSpPr>
          <p:nvPr>
            <p:ph type="title"/>
          </p:nvPr>
        </p:nvSpPr>
        <p:spPr>
          <a:xfrm>
            <a:off x="1524000" y="414111"/>
            <a:ext cx="10515600" cy="1325563"/>
          </a:xfrm>
        </p:spPr>
        <p:txBody>
          <a:bodyPr/>
          <a:lstStyle/>
          <a:p>
            <a:pPr algn="ctr"/>
            <a:r>
              <a:rPr lang="en-US" b="1" dirty="0"/>
              <a:t>6. Using the react </a:t>
            </a:r>
            <a:r>
              <a:rPr lang="en-US" b="1" dirty="0" err="1"/>
              <a:t>devtools</a:t>
            </a:r>
            <a:r>
              <a:rPr lang="en-US" b="1" dirty="0"/>
              <a:t> (browser extension)</a:t>
            </a:r>
            <a:endParaRPr lang="en-ID" b="1" dirty="0"/>
          </a:p>
        </p:txBody>
      </p:sp>
    </p:spTree>
    <p:extLst>
      <p:ext uri="{BB962C8B-B14F-4D97-AF65-F5344CB8AC3E}">
        <p14:creationId xmlns:p14="http://schemas.microsoft.com/office/powerpoint/2010/main" val="909609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sp>
        <p:nvSpPr>
          <p:cNvPr id="3" name="Tampungan Konten 2">
            <a:extLst>
              <a:ext uri="{FF2B5EF4-FFF2-40B4-BE49-F238E27FC236}">
                <a16:creationId xmlns:a16="http://schemas.microsoft.com/office/drawing/2014/main" id="{48D245FA-120F-44F8-B206-5B369EC8B1FC}"/>
              </a:ext>
            </a:extLst>
          </p:cNvPr>
          <p:cNvSpPr>
            <a:spLocks noGrp="1"/>
          </p:cNvSpPr>
          <p:nvPr>
            <p:ph idx="1"/>
          </p:nvPr>
        </p:nvSpPr>
        <p:spPr/>
        <p:txBody>
          <a:bodyPr/>
          <a:lstStyle/>
          <a:p>
            <a:r>
              <a:rPr lang="en-ID" dirty="0"/>
              <a:t>ada  ekstensi tambahan yang dapat di instal ke dalam browser Anda untuk membuat hidup Anda sebagai pengembang React menjadi lebih </a:t>
            </a:r>
            <a:r>
              <a:rPr lang="en-ID" dirty="0" err="1"/>
              <a:t>mudah.Dan</a:t>
            </a:r>
            <a:r>
              <a:rPr lang="en-ID" dirty="0"/>
              <a:t> ekstensi tersebut bernama React developer tools.</a:t>
            </a:r>
          </a:p>
          <a:p>
            <a:endParaRPr lang="en-ID" dirty="0"/>
          </a:p>
        </p:txBody>
      </p:sp>
      <p:pic>
        <p:nvPicPr>
          <p:cNvPr id="5" name="Gambar 4">
            <a:extLst>
              <a:ext uri="{FF2B5EF4-FFF2-40B4-BE49-F238E27FC236}">
                <a16:creationId xmlns:a16="http://schemas.microsoft.com/office/drawing/2014/main" id="{E9A86C31-0CE8-42C7-B311-9722354AB81B}"/>
              </a:ext>
            </a:extLst>
          </p:cNvPr>
          <p:cNvPicPr>
            <a:picLocks noChangeAspect="1"/>
          </p:cNvPicPr>
          <p:nvPr/>
        </p:nvPicPr>
        <p:blipFill>
          <a:blip r:embed="rId2"/>
          <a:stretch>
            <a:fillRect/>
          </a:stretch>
        </p:blipFill>
        <p:spPr>
          <a:xfrm>
            <a:off x="0" y="3093197"/>
            <a:ext cx="11760804" cy="1816193"/>
          </a:xfrm>
          <a:prstGeom prst="rect">
            <a:avLst/>
          </a:prstGeom>
        </p:spPr>
      </p:pic>
    </p:spTree>
    <p:extLst>
      <p:ext uri="{BB962C8B-B14F-4D97-AF65-F5344CB8AC3E}">
        <p14:creationId xmlns:p14="http://schemas.microsoft.com/office/powerpoint/2010/main" val="1093903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sp>
        <p:nvSpPr>
          <p:cNvPr id="3" name="Tampungan Konten 2">
            <a:extLst>
              <a:ext uri="{FF2B5EF4-FFF2-40B4-BE49-F238E27FC236}">
                <a16:creationId xmlns:a16="http://schemas.microsoft.com/office/drawing/2014/main" id="{48D245FA-120F-44F8-B206-5B369EC8B1FC}"/>
              </a:ext>
            </a:extLst>
          </p:cNvPr>
          <p:cNvSpPr>
            <a:spLocks noGrp="1"/>
          </p:cNvSpPr>
          <p:nvPr>
            <p:ph idx="1"/>
          </p:nvPr>
        </p:nvSpPr>
        <p:spPr/>
        <p:txBody>
          <a:bodyPr/>
          <a:lstStyle/>
          <a:p>
            <a:r>
              <a:rPr lang="en-ID" dirty="0"/>
              <a:t>ada  ekstensi tambahan yang dapat di instal ke dalam browser Anda untuk membuat hidup Anda sebagai pengembang React menjadi lebih </a:t>
            </a:r>
            <a:r>
              <a:rPr lang="en-ID" dirty="0" err="1"/>
              <a:t>mudah.Dan</a:t>
            </a:r>
            <a:r>
              <a:rPr lang="en-ID" dirty="0"/>
              <a:t> ekstensi tersebut bernama React developer tools.</a:t>
            </a:r>
          </a:p>
          <a:p>
            <a:endParaRPr lang="en-ID" dirty="0"/>
          </a:p>
        </p:txBody>
      </p:sp>
      <p:pic>
        <p:nvPicPr>
          <p:cNvPr id="5" name="Gambar 4">
            <a:extLst>
              <a:ext uri="{FF2B5EF4-FFF2-40B4-BE49-F238E27FC236}">
                <a16:creationId xmlns:a16="http://schemas.microsoft.com/office/drawing/2014/main" id="{E9A86C31-0CE8-42C7-B311-9722354AB81B}"/>
              </a:ext>
            </a:extLst>
          </p:cNvPr>
          <p:cNvPicPr>
            <a:picLocks noChangeAspect="1"/>
          </p:cNvPicPr>
          <p:nvPr/>
        </p:nvPicPr>
        <p:blipFill>
          <a:blip r:embed="rId2"/>
          <a:stretch>
            <a:fillRect/>
          </a:stretch>
        </p:blipFill>
        <p:spPr>
          <a:xfrm>
            <a:off x="0" y="3093197"/>
            <a:ext cx="11760804" cy="1816193"/>
          </a:xfrm>
          <a:prstGeom prst="rect">
            <a:avLst/>
          </a:prstGeom>
        </p:spPr>
      </p:pic>
    </p:spTree>
    <p:extLst>
      <p:ext uri="{BB962C8B-B14F-4D97-AF65-F5344CB8AC3E}">
        <p14:creationId xmlns:p14="http://schemas.microsoft.com/office/powerpoint/2010/main" val="1468671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sp>
        <p:nvSpPr>
          <p:cNvPr id="3" name="Tampungan Konten 2">
            <a:extLst>
              <a:ext uri="{FF2B5EF4-FFF2-40B4-BE49-F238E27FC236}">
                <a16:creationId xmlns:a16="http://schemas.microsoft.com/office/drawing/2014/main" id="{48D245FA-120F-44F8-B206-5B369EC8B1FC}"/>
              </a:ext>
            </a:extLst>
          </p:cNvPr>
          <p:cNvSpPr>
            <a:spLocks noGrp="1"/>
          </p:cNvSpPr>
          <p:nvPr>
            <p:ph idx="1"/>
          </p:nvPr>
        </p:nvSpPr>
        <p:spPr/>
        <p:txBody>
          <a:bodyPr/>
          <a:lstStyle/>
          <a:p>
            <a:r>
              <a:rPr lang="nn-NO" dirty="0"/>
              <a:t>jika Anda membuka inspect element Anda akan menemukan dua tab baru, yaitu tab components dan profiler</a:t>
            </a:r>
          </a:p>
        </p:txBody>
      </p:sp>
      <p:pic>
        <p:nvPicPr>
          <p:cNvPr id="6" name="Gambar 5">
            <a:extLst>
              <a:ext uri="{FF2B5EF4-FFF2-40B4-BE49-F238E27FC236}">
                <a16:creationId xmlns:a16="http://schemas.microsoft.com/office/drawing/2014/main" id="{F5AB67B6-0870-44FE-B128-9A2C42BDD695}"/>
              </a:ext>
            </a:extLst>
          </p:cNvPr>
          <p:cNvPicPr>
            <a:picLocks noChangeAspect="1"/>
          </p:cNvPicPr>
          <p:nvPr/>
        </p:nvPicPr>
        <p:blipFill>
          <a:blip r:embed="rId2"/>
          <a:stretch>
            <a:fillRect/>
          </a:stretch>
        </p:blipFill>
        <p:spPr>
          <a:xfrm>
            <a:off x="123518" y="2779538"/>
            <a:ext cx="11944964" cy="3397425"/>
          </a:xfrm>
          <a:prstGeom prst="rect">
            <a:avLst/>
          </a:prstGeom>
        </p:spPr>
      </p:pic>
    </p:spTree>
    <p:extLst>
      <p:ext uri="{BB962C8B-B14F-4D97-AF65-F5344CB8AC3E}">
        <p14:creationId xmlns:p14="http://schemas.microsoft.com/office/powerpoint/2010/main" val="24885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sp>
        <p:nvSpPr>
          <p:cNvPr id="3" name="Tampungan Konten 2">
            <a:extLst>
              <a:ext uri="{FF2B5EF4-FFF2-40B4-BE49-F238E27FC236}">
                <a16:creationId xmlns:a16="http://schemas.microsoft.com/office/drawing/2014/main" id="{48D245FA-120F-44F8-B206-5B369EC8B1FC}"/>
              </a:ext>
            </a:extLst>
          </p:cNvPr>
          <p:cNvSpPr>
            <a:spLocks noGrp="1"/>
          </p:cNvSpPr>
          <p:nvPr>
            <p:ph idx="1"/>
          </p:nvPr>
        </p:nvSpPr>
        <p:spPr/>
        <p:txBody>
          <a:bodyPr>
            <a:normAutofit/>
          </a:bodyPr>
          <a:lstStyle/>
          <a:p>
            <a:r>
              <a:rPr lang="nn-NO" dirty="0"/>
              <a:t>jika Anda membuka inspect element Anda akan menemukan dua tab baru, yaitu tab components dan profiler</a:t>
            </a:r>
          </a:p>
          <a:p>
            <a:r>
              <a:rPr lang="nn-NO" dirty="0"/>
              <a:t> tab profiler ini berfungsi menemukan dan memperbaiki masalah performa pada aplikasi React Anda, dan oleh karena itu kita akan melihat lebih dekat ada tab ini di akhir kursus saat kita, secara umum, melihat lebih dekat pada performa React dan cara meningkatkan dan mengoptimalkannya. Untuk saat ini, tab komponen inilah yang akan digunakan.</a:t>
            </a:r>
          </a:p>
          <a:p>
            <a:endParaRPr lang="nn-NO" dirty="0"/>
          </a:p>
        </p:txBody>
      </p:sp>
    </p:spTree>
    <p:extLst>
      <p:ext uri="{BB962C8B-B14F-4D97-AF65-F5344CB8AC3E}">
        <p14:creationId xmlns:p14="http://schemas.microsoft.com/office/powerpoint/2010/main" val="2873234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sp>
        <p:nvSpPr>
          <p:cNvPr id="3" name="Tampungan Konten 2">
            <a:extLst>
              <a:ext uri="{FF2B5EF4-FFF2-40B4-BE49-F238E27FC236}">
                <a16:creationId xmlns:a16="http://schemas.microsoft.com/office/drawing/2014/main" id="{48D245FA-120F-44F8-B206-5B369EC8B1FC}"/>
              </a:ext>
            </a:extLst>
          </p:cNvPr>
          <p:cNvSpPr>
            <a:spLocks noGrp="1"/>
          </p:cNvSpPr>
          <p:nvPr>
            <p:ph idx="1"/>
          </p:nvPr>
        </p:nvSpPr>
        <p:spPr/>
        <p:txBody>
          <a:bodyPr>
            <a:normAutofit/>
          </a:bodyPr>
          <a:lstStyle/>
          <a:p>
            <a:r>
              <a:rPr lang="nn-NO" dirty="0"/>
              <a:t>Pada tab components Anda menemukan pohon komponen aplikasi Anda. Jadi komponen aplikasi berupa Header, UserInput, dan komponen Results sebagai anak. Dan jika Anda mengarahkan kursor ke salah satu komponen</a:t>
            </a:r>
          </a:p>
          <a:p>
            <a:endParaRPr lang="nn-NO" dirty="0"/>
          </a:p>
          <a:p>
            <a:r>
              <a:rPr lang="nn-NO" dirty="0"/>
              <a:t>ini, komponen ini juga disorot di sebelah kiri layar di elemen yang dimaksud. Jadi, Anda dapat dengan cepat melihat bagian mana dari UI yang dikontrol dan dirender oleh komponen yang bisa sangat berguna untuk menganalisis dan memahami pohon komponen yang lebih kompleks, dan antarmuka pengguna yang lebih kompleks.</a:t>
            </a:r>
          </a:p>
          <a:p>
            <a:endParaRPr lang="nn-NO" dirty="0"/>
          </a:p>
        </p:txBody>
      </p:sp>
    </p:spTree>
    <p:extLst>
      <p:ext uri="{BB962C8B-B14F-4D97-AF65-F5344CB8AC3E}">
        <p14:creationId xmlns:p14="http://schemas.microsoft.com/office/powerpoint/2010/main" val="1272964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pic>
        <p:nvPicPr>
          <p:cNvPr id="5" name="Tampungan Konten 4">
            <a:extLst>
              <a:ext uri="{FF2B5EF4-FFF2-40B4-BE49-F238E27FC236}">
                <a16:creationId xmlns:a16="http://schemas.microsoft.com/office/drawing/2014/main" id="{AD9C4AFF-106A-4912-82B9-66F4C32FC509}"/>
              </a:ext>
            </a:extLst>
          </p:cNvPr>
          <p:cNvPicPr>
            <a:picLocks noGrp="1" noChangeAspect="1"/>
          </p:cNvPicPr>
          <p:nvPr>
            <p:ph idx="1"/>
          </p:nvPr>
        </p:nvPicPr>
        <p:blipFill>
          <a:blip r:embed="rId2"/>
          <a:stretch>
            <a:fillRect/>
          </a:stretch>
        </p:blipFill>
        <p:spPr>
          <a:xfrm>
            <a:off x="1072892" y="2083495"/>
            <a:ext cx="10046216" cy="3835597"/>
          </a:xfrm>
        </p:spPr>
      </p:pic>
    </p:spTree>
    <p:extLst>
      <p:ext uri="{BB962C8B-B14F-4D97-AF65-F5344CB8AC3E}">
        <p14:creationId xmlns:p14="http://schemas.microsoft.com/office/powerpoint/2010/main" val="2499107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sp>
        <p:nvSpPr>
          <p:cNvPr id="4" name="Tampungan Konten 3">
            <a:extLst>
              <a:ext uri="{FF2B5EF4-FFF2-40B4-BE49-F238E27FC236}">
                <a16:creationId xmlns:a16="http://schemas.microsoft.com/office/drawing/2014/main" id="{F8B093D3-4D26-4F91-AC9B-D5686F9E951D}"/>
              </a:ext>
            </a:extLst>
          </p:cNvPr>
          <p:cNvSpPr>
            <a:spLocks noGrp="1"/>
          </p:cNvSpPr>
          <p:nvPr>
            <p:ph idx="1"/>
          </p:nvPr>
        </p:nvSpPr>
        <p:spPr/>
        <p:txBody>
          <a:bodyPr/>
          <a:lstStyle/>
          <a:p>
            <a:r>
              <a:rPr lang="en-ID" dirty="0"/>
              <a:t>Jika Anda mengeklik komponen roda gigi, Anda juga dapat mengontrol tampilan alat pengembang. Contohnya, mode warna, densitas tampilan, dan kemudian juga untuk pohon komponen ini, juga jika pohon komponen harus diperluas secara default, dan beberapa hal lainnya.</a:t>
            </a:r>
          </a:p>
          <a:p>
            <a:endParaRPr lang="en-ID" dirty="0"/>
          </a:p>
        </p:txBody>
      </p:sp>
      <p:pic>
        <p:nvPicPr>
          <p:cNvPr id="7" name="Gambar 6">
            <a:extLst>
              <a:ext uri="{FF2B5EF4-FFF2-40B4-BE49-F238E27FC236}">
                <a16:creationId xmlns:a16="http://schemas.microsoft.com/office/drawing/2014/main" id="{66E2A193-6DAE-40EA-8269-4BE97B0EE18F}"/>
              </a:ext>
            </a:extLst>
          </p:cNvPr>
          <p:cNvPicPr>
            <a:picLocks noChangeAspect="1"/>
          </p:cNvPicPr>
          <p:nvPr/>
        </p:nvPicPr>
        <p:blipFill>
          <a:blip r:embed="rId2"/>
          <a:stretch>
            <a:fillRect/>
          </a:stretch>
        </p:blipFill>
        <p:spPr>
          <a:xfrm>
            <a:off x="1070264" y="4001294"/>
            <a:ext cx="6426530" cy="635033"/>
          </a:xfrm>
          <a:prstGeom prst="rect">
            <a:avLst/>
          </a:prstGeom>
        </p:spPr>
      </p:pic>
      <p:pic>
        <p:nvPicPr>
          <p:cNvPr id="9" name="Gambar 8">
            <a:extLst>
              <a:ext uri="{FF2B5EF4-FFF2-40B4-BE49-F238E27FC236}">
                <a16:creationId xmlns:a16="http://schemas.microsoft.com/office/drawing/2014/main" id="{64125384-EAA4-4E30-B432-6881CB62A1C2}"/>
              </a:ext>
            </a:extLst>
          </p:cNvPr>
          <p:cNvPicPr>
            <a:picLocks noChangeAspect="1"/>
          </p:cNvPicPr>
          <p:nvPr/>
        </p:nvPicPr>
        <p:blipFill>
          <a:blip r:embed="rId3"/>
          <a:stretch>
            <a:fillRect/>
          </a:stretch>
        </p:blipFill>
        <p:spPr>
          <a:xfrm>
            <a:off x="2475008" y="4824374"/>
            <a:ext cx="7241984" cy="1987622"/>
          </a:xfrm>
          <a:prstGeom prst="rect">
            <a:avLst/>
          </a:prstGeom>
        </p:spPr>
      </p:pic>
    </p:spTree>
    <p:extLst>
      <p:ext uri="{BB962C8B-B14F-4D97-AF65-F5344CB8AC3E}">
        <p14:creationId xmlns:p14="http://schemas.microsoft.com/office/powerpoint/2010/main" val="4062866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DFF1BEEC-9A0E-4EAC-A636-2AA1F5B91727}"/>
              </a:ext>
            </a:extLst>
          </p:cNvPr>
          <p:cNvSpPr>
            <a:spLocks noGrp="1"/>
          </p:cNvSpPr>
          <p:nvPr>
            <p:ph type="title"/>
          </p:nvPr>
        </p:nvSpPr>
        <p:spPr/>
        <p:txBody>
          <a:bodyPr/>
          <a:lstStyle/>
          <a:p>
            <a:pPr algn="ctr"/>
            <a:r>
              <a:rPr lang="en-US" b="1" dirty="0"/>
              <a:t>2. The Starting Project</a:t>
            </a:r>
            <a:endParaRPr lang="en-ID" dirty="0"/>
          </a:p>
        </p:txBody>
      </p:sp>
      <p:sp>
        <p:nvSpPr>
          <p:cNvPr id="3" name="Tampungan Konten 2">
            <a:extLst>
              <a:ext uri="{FF2B5EF4-FFF2-40B4-BE49-F238E27FC236}">
                <a16:creationId xmlns:a16="http://schemas.microsoft.com/office/drawing/2014/main" id="{CE6CC353-F1BC-479F-9F3D-89800A9CD417}"/>
              </a:ext>
            </a:extLst>
          </p:cNvPr>
          <p:cNvSpPr>
            <a:spLocks noGrp="1"/>
          </p:cNvSpPr>
          <p:nvPr>
            <p:ph idx="1"/>
          </p:nvPr>
        </p:nvSpPr>
        <p:spPr/>
        <p:txBody>
          <a:bodyPr/>
          <a:lstStyle/>
          <a:p>
            <a:r>
              <a:rPr lang="en-US" dirty="0"/>
              <a:t>Untuk percobaan bab ini kita akan menggunakan projek latihan yaitu kalkulator investasi yang dibuat diawal kursus</a:t>
            </a:r>
          </a:p>
          <a:p>
            <a:r>
              <a:rPr lang="en-US" dirty="0"/>
              <a:t>Ini bukanlah aplikasi react yang kompleks hanya terdiri dari beberapa state dan komponen</a:t>
            </a:r>
          </a:p>
          <a:p>
            <a:r>
              <a:rPr lang="en-US" dirty="0"/>
              <a:t>Projek inilah yang kita gunakan ketika ingin mempelajari aspek dan fitur ketika ingin memperbaiki kesalahan pada project react</a:t>
            </a:r>
          </a:p>
          <a:p>
            <a:r>
              <a:rPr lang="en-US" dirty="0"/>
              <a:t>Kita akan membuat beberapa kesalahan di project ini dan </a:t>
            </a:r>
            <a:r>
              <a:rPr lang="en-US" dirty="0" err="1"/>
              <a:t>belajarcara</a:t>
            </a:r>
            <a:r>
              <a:rPr lang="en-US" dirty="0"/>
              <a:t> </a:t>
            </a:r>
            <a:r>
              <a:rPr lang="en-US" dirty="0" err="1"/>
              <a:t>melihat,memahami,dan</a:t>
            </a:r>
            <a:r>
              <a:rPr lang="en-US" dirty="0"/>
              <a:t> memperbaikinya</a:t>
            </a:r>
            <a:endParaRPr lang="en-ID" dirty="0"/>
          </a:p>
        </p:txBody>
      </p:sp>
    </p:spTree>
    <p:extLst>
      <p:ext uri="{BB962C8B-B14F-4D97-AF65-F5344CB8AC3E}">
        <p14:creationId xmlns:p14="http://schemas.microsoft.com/office/powerpoint/2010/main" val="1075501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sp>
        <p:nvSpPr>
          <p:cNvPr id="4" name="Tampungan Konten 3">
            <a:extLst>
              <a:ext uri="{FF2B5EF4-FFF2-40B4-BE49-F238E27FC236}">
                <a16:creationId xmlns:a16="http://schemas.microsoft.com/office/drawing/2014/main" id="{F8B093D3-4D26-4F91-AC9B-D5686F9E951D}"/>
              </a:ext>
            </a:extLst>
          </p:cNvPr>
          <p:cNvSpPr>
            <a:spLocks noGrp="1"/>
          </p:cNvSpPr>
          <p:nvPr>
            <p:ph idx="1"/>
          </p:nvPr>
        </p:nvSpPr>
        <p:spPr/>
        <p:txBody>
          <a:bodyPr>
            <a:normAutofit/>
          </a:bodyPr>
          <a:lstStyle/>
          <a:p>
            <a:endParaRPr lang="en-ID" dirty="0"/>
          </a:p>
          <a:p>
            <a:endParaRPr lang="en-ID" dirty="0"/>
          </a:p>
          <a:p>
            <a:endParaRPr lang="en-ID" dirty="0"/>
          </a:p>
          <a:p>
            <a:endParaRPr lang="en-ID" dirty="0"/>
          </a:p>
        </p:txBody>
      </p:sp>
      <p:pic>
        <p:nvPicPr>
          <p:cNvPr id="11" name="Gambar 10">
            <a:extLst>
              <a:ext uri="{FF2B5EF4-FFF2-40B4-BE49-F238E27FC236}">
                <a16:creationId xmlns:a16="http://schemas.microsoft.com/office/drawing/2014/main" id="{7C10B5EE-46C3-4314-A3E1-B39EE103054B}"/>
              </a:ext>
            </a:extLst>
          </p:cNvPr>
          <p:cNvPicPr>
            <a:picLocks noChangeAspect="1"/>
          </p:cNvPicPr>
          <p:nvPr/>
        </p:nvPicPr>
        <p:blipFill>
          <a:blip r:embed="rId2"/>
          <a:stretch>
            <a:fillRect/>
          </a:stretch>
        </p:blipFill>
        <p:spPr>
          <a:xfrm>
            <a:off x="-293914" y="2112169"/>
            <a:ext cx="12192000" cy="3778250"/>
          </a:xfrm>
          <a:prstGeom prst="rect">
            <a:avLst/>
          </a:prstGeom>
        </p:spPr>
      </p:pic>
    </p:spTree>
    <p:extLst>
      <p:ext uri="{BB962C8B-B14F-4D97-AF65-F5344CB8AC3E}">
        <p14:creationId xmlns:p14="http://schemas.microsoft.com/office/powerpoint/2010/main" val="1049087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sp>
        <p:nvSpPr>
          <p:cNvPr id="4" name="Tampungan Konten 3">
            <a:extLst>
              <a:ext uri="{FF2B5EF4-FFF2-40B4-BE49-F238E27FC236}">
                <a16:creationId xmlns:a16="http://schemas.microsoft.com/office/drawing/2014/main" id="{F8B093D3-4D26-4F91-AC9B-D5686F9E951D}"/>
              </a:ext>
            </a:extLst>
          </p:cNvPr>
          <p:cNvSpPr>
            <a:spLocks noGrp="1"/>
          </p:cNvSpPr>
          <p:nvPr>
            <p:ph idx="1"/>
          </p:nvPr>
        </p:nvSpPr>
        <p:spPr/>
        <p:txBody>
          <a:bodyPr>
            <a:normAutofit/>
          </a:bodyPr>
          <a:lstStyle/>
          <a:p>
            <a:endParaRPr lang="en-ID" dirty="0"/>
          </a:p>
          <a:p>
            <a:endParaRPr lang="en-ID" dirty="0"/>
          </a:p>
          <a:p>
            <a:endParaRPr lang="en-ID" dirty="0"/>
          </a:p>
          <a:p>
            <a:endParaRPr lang="en-ID" dirty="0"/>
          </a:p>
        </p:txBody>
      </p:sp>
      <p:pic>
        <p:nvPicPr>
          <p:cNvPr id="5" name="Gambar 4">
            <a:extLst>
              <a:ext uri="{FF2B5EF4-FFF2-40B4-BE49-F238E27FC236}">
                <a16:creationId xmlns:a16="http://schemas.microsoft.com/office/drawing/2014/main" id="{E885E4C4-C005-4DC7-9AAC-4333FCCB439A}"/>
              </a:ext>
            </a:extLst>
          </p:cNvPr>
          <p:cNvPicPr>
            <a:picLocks noChangeAspect="1"/>
          </p:cNvPicPr>
          <p:nvPr/>
        </p:nvPicPr>
        <p:blipFill>
          <a:blip r:embed="rId2"/>
          <a:stretch>
            <a:fillRect/>
          </a:stretch>
        </p:blipFill>
        <p:spPr>
          <a:xfrm>
            <a:off x="72715" y="1739813"/>
            <a:ext cx="12046569" cy="3378374"/>
          </a:xfrm>
          <a:prstGeom prst="rect">
            <a:avLst/>
          </a:prstGeom>
        </p:spPr>
      </p:pic>
    </p:spTree>
    <p:extLst>
      <p:ext uri="{BB962C8B-B14F-4D97-AF65-F5344CB8AC3E}">
        <p14:creationId xmlns:p14="http://schemas.microsoft.com/office/powerpoint/2010/main" val="2226742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sp>
        <p:nvSpPr>
          <p:cNvPr id="4" name="Tampungan Konten 3">
            <a:extLst>
              <a:ext uri="{FF2B5EF4-FFF2-40B4-BE49-F238E27FC236}">
                <a16:creationId xmlns:a16="http://schemas.microsoft.com/office/drawing/2014/main" id="{F8B093D3-4D26-4F91-AC9B-D5686F9E951D}"/>
              </a:ext>
            </a:extLst>
          </p:cNvPr>
          <p:cNvSpPr>
            <a:spLocks noGrp="1"/>
          </p:cNvSpPr>
          <p:nvPr>
            <p:ph idx="1"/>
          </p:nvPr>
        </p:nvSpPr>
        <p:spPr/>
        <p:txBody>
          <a:bodyPr>
            <a:normAutofit/>
          </a:bodyPr>
          <a:lstStyle/>
          <a:p>
            <a:pPr marL="0" indent="0">
              <a:buNone/>
            </a:pPr>
            <a:endParaRPr lang="en-ID" dirty="0"/>
          </a:p>
          <a:p>
            <a:pPr marL="0" indent="0">
              <a:buNone/>
            </a:pPr>
            <a:endParaRPr lang="en-ID" dirty="0"/>
          </a:p>
          <a:p>
            <a:pPr marL="0" indent="0">
              <a:buNone/>
            </a:pPr>
            <a:endParaRPr lang="en-ID" dirty="0"/>
          </a:p>
          <a:p>
            <a:pPr marL="0" indent="0">
              <a:buNone/>
            </a:pPr>
            <a:endParaRPr lang="en-ID" dirty="0"/>
          </a:p>
        </p:txBody>
      </p:sp>
      <p:sp>
        <p:nvSpPr>
          <p:cNvPr id="3" name="Kotak Teks 2">
            <a:extLst>
              <a:ext uri="{FF2B5EF4-FFF2-40B4-BE49-F238E27FC236}">
                <a16:creationId xmlns:a16="http://schemas.microsoft.com/office/drawing/2014/main" id="{62B97B78-29D6-4715-95DC-0FF30A11E2F8}"/>
              </a:ext>
            </a:extLst>
          </p:cNvPr>
          <p:cNvSpPr txBox="1"/>
          <p:nvPr/>
        </p:nvSpPr>
        <p:spPr>
          <a:xfrm>
            <a:off x="0" y="1992086"/>
            <a:ext cx="10945586" cy="4401205"/>
          </a:xfrm>
          <a:prstGeom prst="rect">
            <a:avLst/>
          </a:prstGeom>
          <a:noFill/>
        </p:spPr>
        <p:txBody>
          <a:bodyPr wrap="square" rtlCol="0">
            <a:spAutoFit/>
          </a:bodyPr>
          <a:lstStyle/>
          <a:p>
            <a:pPr marL="285750" indent="-285750">
              <a:buFont typeface="Arial" panose="020B0604020202020204" pitchFamily="34" charset="0"/>
              <a:buChar char="•"/>
            </a:pPr>
            <a:r>
              <a:rPr lang="en-ID" sz="2800" dirty="0"/>
              <a:t> Jika komponen mengelola state, seperti komponen App Anda juga akan melihatnya daftar state/hook .</a:t>
            </a:r>
          </a:p>
          <a:p>
            <a:pPr marL="285750" indent="-285750">
              <a:buFont typeface="Arial" panose="020B0604020202020204" pitchFamily="34" charset="0"/>
              <a:buChar char="•"/>
            </a:pPr>
            <a:endParaRPr lang="en-ID" sz="2800" dirty="0"/>
          </a:p>
          <a:p>
            <a:pPr marL="285750" indent="-285750">
              <a:buFont typeface="Arial" panose="020B0604020202020204" pitchFamily="34" charset="0"/>
              <a:buChar char="•"/>
            </a:pPr>
            <a:r>
              <a:rPr lang="en-ID" sz="2800" dirty="0"/>
              <a:t> Anda dapat melihat bahwa komponen App dalam aplikasi ini menggunakan hook use state. untuk membuat satu state, satu nilai state, dan Anda juga dapat mengedit nilai state tersebut di sini.</a:t>
            </a:r>
          </a:p>
          <a:p>
            <a:pPr marL="285750" indent="-285750">
              <a:buFont typeface="Arial" panose="020B0604020202020204" pitchFamily="34" charset="0"/>
              <a:buChar char="•"/>
            </a:pPr>
            <a:endParaRPr lang="en-ID" sz="2800" dirty="0"/>
          </a:p>
          <a:p>
            <a:pPr marL="285750" indent="-285750">
              <a:buFont typeface="Arial" panose="020B0604020202020204" pitchFamily="34" charset="0"/>
              <a:buChar char="•"/>
            </a:pPr>
            <a:r>
              <a:rPr lang="en-ID" sz="2800" dirty="0"/>
              <a:t>Contohnya, saya bisa mengubah duration menjadi 12 di sini, dan melihat bagaimana hal itu tercermin dalam UI.</a:t>
            </a:r>
          </a:p>
          <a:p>
            <a:pPr marL="285750" indent="-285750">
              <a:buFont typeface="Arial" panose="020B0604020202020204" pitchFamily="34" charset="0"/>
              <a:buChar char="•"/>
            </a:pPr>
            <a:endParaRPr lang="en-ID" sz="2800" dirty="0"/>
          </a:p>
        </p:txBody>
      </p:sp>
    </p:spTree>
    <p:extLst>
      <p:ext uri="{BB962C8B-B14F-4D97-AF65-F5344CB8AC3E}">
        <p14:creationId xmlns:p14="http://schemas.microsoft.com/office/powerpoint/2010/main" val="1479131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sp>
        <p:nvSpPr>
          <p:cNvPr id="4" name="Tampungan Konten 3">
            <a:extLst>
              <a:ext uri="{FF2B5EF4-FFF2-40B4-BE49-F238E27FC236}">
                <a16:creationId xmlns:a16="http://schemas.microsoft.com/office/drawing/2014/main" id="{F8B093D3-4D26-4F91-AC9B-D5686F9E951D}"/>
              </a:ext>
            </a:extLst>
          </p:cNvPr>
          <p:cNvSpPr>
            <a:spLocks noGrp="1"/>
          </p:cNvSpPr>
          <p:nvPr>
            <p:ph idx="1"/>
          </p:nvPr>
        </p:nvSpPr>
        <p:spPr/>
        <p:txBody>
          <a:bodyPr>
            <a:normAutofit/>
          </a:bodyPr>
          <a:lstStyle/>
          <a:p>
            <a:pPr marL="0" indent="0">
              <a:buNone/>
            </a:pPr>
            <a:endParaRPr lang="en-ID" dirty="0"/>
          </a:p>
          <a:p>
            <a:pPr marL="0" indent="0">
              <a:buNone/>
            </a:pPr>
            <a:endParaRPr lang="en-ID" dirty="0"/>
          </a:p>
          <a:p>
            <a:pPr marL="0" indent="0">
              <a:buNone/>
            </a:pPr>
            <a:endParaRPr lang="en-ID" dirty="0"/>
          </a:p>
          <a:p>
            <a:pPr marL="0" indent="0">
              <a:buNone/>
            </a:pPr>
            <a:endParaRPr lang="en-ID" dirty="0"/>
          </a:p>
        </p:txBody>
      </p:sp>
      <p:pic>
        <p:nvPicPr>
          <p:cNvPr id="6" name="Gambar 5">
            <a:extLst>
              <a:ext uri="{FF2B5EF4-FFF2-40B4-BE49-F238E27FC236}">
                <a16:creationId xmlns:a16="http://schemas.microsoft.com/office/drawing/2014/main" id="{FE488A33-E4D3-4B0C-A988-66F7FA3ECDED}"/>
              </a:ext>
            </a:extLst>
          </p:cNvPr>
          <p:cNvPicPr>
            <a:picLocks noChangeAspect="1"/>
          </p:cNvPicPr>
          <p:nvPr/>
        </p:nvPicPr>
        <p:blipFill>
          <a:blip r:embed="rId2"/>
          <a:stretch>
            <a:fillRect/>
          </a:stretch>
        </p:blipFill>
        <p:spPr>
          <a:xfrm>
            <a:off x="113992" y="1676310"/>
            <a:ext cx="11964015" cy="3505380"/>
          </a:xfrm>
          <a:prstGeom prst="rect">
            <a:avLst/>
          </a:prstGeom>
        </p:spPr>
      </p:pic>
    </p:spTree>
    <p:extLst>
      <p:ext uri="{BB962C8B-B14F-4D97-AF65-F5344CB8AC3E}">
        <p14:creationId xmlns:p14="http://schemas.microsoft.com/office/powerpoint/2010/main" val="1397720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C10668F-34C9-4747-9B7F-363789F4E008}"/>
              </a:ext>
            </a:extLst>
          </p:cNvPr>
          <p:cNvSpPr>
            <a:spLocks noGrp="1"/>
          </p:cNvSpPr>
          <p:nvPr>
            <p:ph type="title"/>
          </p:nvPr>
        </p:nvSpPr>
        <p:spPr/>
        <p:txBody>
          <a:bodyPr/>
          <a:lstStyle/>
          <a:p>
            <a:pPr algn="ctr"/>
            <a:r>
              <a:rPr lang="en-US" b="1" dirty="0"/>
              <a:t>6. Using the react </a:t>
            </a:r>
            <a:r>
              <a:rPr lang="en-US" b="1" dirty="0" err="1"/>
              <a:t>devtools</a:t>
            </a:r>
            <a:r>
              <a:rPr lang="en-US" b="1" dirty="0"/>
              <a:t> (browser extension)</a:t>
            </a:r>
            <a:endParaRPr lang="en-ID" dirty="0"/>
          </a:p>
        </p:txBody>
      </p:sp>
      <p:sp>
        <p:nvSpPr>
          <p:cNvPr id="4" name="Tampungan Konten 3">
            <a:extLst>
              <a:ext uri="{FF2B5EF4-FFF2-40B4-BE49-F238E27FC236}">
                <a16:creationId xmlns:a16="http://schemas.microsoft.com/office/drawing/2014/main" id="{F8B093D3-4D26-4F91-AC9B-D5686F9E951D}"/>
              </a:ext>
            </a:extLst>
          </p:cNvPr>
          <p:cNvSpPr>
            <a:spLocks noGrp="1"/>
          </p:cNvSpPr>
          <p:nvPr>
            <p:ph idx="1"/>
          </p:nvPr>
        </p:nvSpPr>
        <p:spPr/>
        <p:txBody>
          <a:bodyPr>
            <a:normAutofit/>
          </a:bodyPr>
          <a:lstStyle/>
          <a:p>
            <a:endParaRPr lang="en-ID" dirty="0"/>
          </a:p>
          <a:p>
            <a:endParaRPr lang="en-ID" dirty="0"/>
          </a:p>
          <a:p>
            <a:endParaRPr lang="en-ID" dirty="0"/>
          </a:p>
          <a:p>
            <a:r>
              <a:rPr lang="en-ID" dirty="0"/>
              <a:t>s</a:t>
            </a:r>
          </a:p>
        </p:txBody>
      </p:sp>
      <p:sp>
        <p:nvSpPr>
          <p:cNvPr id="3" name="Kotak Teks 2">
            <a:extLst>
              <a:ext uri="{FF2B5EF4-FFF2-40B4-BE49-F238E27FC236}">
                <a16:creationId xmlns:a16="http://schemas.microsoft.com/office/drawing/2014/main" id="{D3E8AF85-4214-4019-BF6C-C1768DA37577}"/>
              </a:ext>
            </a:extLst>
          </p:cNvPr>
          <p:cNvSpPr txBox="1"/>
          <p:nvPr/>
        </p:nvSpPr>
        <p:spPr>
          <a:xfrm>
            <a:off x="424543" y="1825625"/>
            <a:ext cx="11201400" cy="2677656"/>
          </a:xfrm>
          <a:prstGeom prst="rect">
            <a:avLst/>
          </a:prstGeom>
          <a:noFill/>
        </p:spPr>
        <p:txBody>
          <a:bodyPr wrap="square" rtlCol="0">
            <a:spAutoFit/>
          </a:bodyPr>
          <a:lstStyle/>
          <a:p>
            <a:pPr marL="285750" indent="-285750">
              <a:buFont typeface="Arial" panose="020B0604020202020204" pitchFamily="34" charset="0"/>
              <a:buChar char="•"/>
            </a:pPr>
            <a:r>
              <a:rPr lang="en-ID" sz="2800" dirty="0"/>
              <a:t>react developer tools  adalah tempat yang tepat untuk memahami dengan cepat bagaimana tampilan pohon komponen Anda, bagian mana dari UI yang dikontrol oleh komponen yang mana, </a:t>
            </a:r>
          </a:p>
          <a:p>
            <a:pPr marL="285750" indent="-285750">
              <a:buFont typeface="Arial" panose="020B0604020202020204" pitchFamily="34" charset="0"/>
              <a:buChar char="•"/>
            </a:pPr>
            <a:r>
              <a:rPr lang="en-ID" sz="2800" dirty="0"/>
              <a:t>Anda juga dapat menggunakannya untuk mengedit pohon komponen Anda, dan dengan cepat merasakan bagaimana perubahan pada props atau state dapat direfleksikan pada UI.</a:t>
            </a:r>
          </a:p>
        </p:txBody>
      </p:sp>
    </p:spTree>
    <p:extLst>
      <p:ext uri="{BB962C8B-B14F-4D97-AF65-F5344CB8AC3E}">
        <p14:creationId xmlns:p14="http://schemas.microsoft.com/office/powerpoint/2010/main" val="1481637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DFF1BEEC-9A0E-4EAC-A636-2AA1F5B91727}"/>
              </a:ext>
            </a:extLst>
          </p:cNvPr>
          <p:cNvSpPr>
            <a:spLocks noGrp="1"/>
          </p:cNvSpPr>
          <p:nvPr>
            <p:ph type="title"/>
          </p:nvPr>
        </p:nvSpPr>
        <p:spPr/>
        <p:txBody>
          <a:bodyPr/>
          <a:lstStyle/>
          <a:p>
            <a:pPr algn="ctr"/>
            <a:r>
              <a:rPr lang="en-US" b="1" dirty="0"/>
              <a:t>2. The Starting Project</a:t>
            </a:r>
            <a:endParaRPr lang="en-ID" dirty="0"/>
          </a:p>
        </p:txBody>
      </p:sp>
      <p:pic>
        <p:nvPicPr>
          <p:cNvPr id="5" name="Gambar 4">
            <a:extLst>
              <a:ext uri="{FF2B5EF4-FFF2-40B4-BE49-F238E27FC236}">
                <a16:creationId xmlns:a16="http://schemas.microsoft.com/office/drawing/2014/main" id="{861EAD95-E9F2-4774-AAB7-18CAD943459E}"/>
              </a:ext>
            </a:extLst>
          </p:cNvPr>
          <p:cNvPicPr>
            <a:picLocks noChangeAspect="1"/>
          </p:cNvPicPr>
          <p:nvPr/>
        </p:nvPicPr>
        <p:blipFill>
          <a:blip r:embed="rId2"/>
          <a:stretch>
            <a:fillRect/>
          </a:stretch>
        </p:blipFill>
        <p:spPr>
          <a:xfrm>
            <a:off x="3586479" y="1906885"/>
            <a:ext cx="5336713" cy="4188817"/>
          </a:xfrm>
          <a:prstGeom prst="rect">
            <a:avLst/>
          </a:prstGeom>
        </p:spPr>
      </p:pic>
    </p:spTree>
    <p:extLst>
      <p:ext uri="{BB962C8B-B14F-4D97-AF65-F5344CB8AC3E}">
        <p14:creationId xmlns:p14="http://schemas.microsoft.com/office/powerpoint/2010/main" val="3607739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91B028BF-2C07-40DA-ACD6-EB806FC09585}"/>
              </a:ext>
            </a:extLst>
          </p:cNvPr>
          <p:cNvSpPr>
            <a:spLocks noGrp="1"/>
          </p:cNvSpPr>
          <p:nvPr>
            <p:ph type="title"/>
          </p:nvPr>
        </p:nvSpPr>
        <p:spPr/>
        <p:txBody>
          <a:bodyPr/>
          <a:lstStyle/>
          <a:p>
            <a:pPr algn="ctr"/>
            <a:r>
              <a:rPr lang="en-US" b="1" dirty="0"/>
              <a:t>3. </a:t>
            </a:r>
            <a:r>
              <a:rPr lang="en-US" b="1" dirty="0" err="1"/>
              <a:t>Understaanding</a:t>
            </a:r>
            <a:r>
              <a:rPr lang="en-US" b="1" dirty="0"/>
              <a:t> React Error Message</a:t>
            </a:r>
            <a:endParaRPr lang="en-ID" b="1" dirty="0"/>
          </a:p>
        </p:txBody>
      </p:sp>
    </p:spTree>
    <p:extLst>
      <p:ext uri="{BB962C8B-B14F-4D97-AF65-F5344CB8AC3E}">
        <p14:creationId xmlns:p14="http://schemas.microsoft.com/office/powerpoint/2010/main" val="2169309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00148D2-748D-43EB-84BF-699C9490E28B}"/>
              </a:ext>
            </a:extLst>
          </p:cNvPr>
          <p:cNvSpPr>
            <a:spLocks noGrp="1"/>
          </p:cNvSpPr>
          <p:nvPr>
            <p:ph type="title"/>
          </p:nvPr>
        </p:nvSpPr>
        <p:spPr/>
        <p:txBody>
          <a:bodyPr/>
          <a:lstStyle/>
          <a:p>
            <a:pPr algn="ctr"/>
            <a:r>
              <a:rPr lang="en-US" b="1" dirty="0"/>
              <a:t>3. </a:t>
            </a:r>
            <a:r>
              <a:rPr lang="en-US" b="1" dirty="0" err="1"/>
              <a:t>Understaanding</a:t>
            </a:r>
            <a:r>
              <a:rPr lang="en-US" b="1" dirty="0"/>
              <a:t> React Error Message</a:t>
            </a:r>
            <a:endParaRPr lang="en-ID" dirty="0"/>
          </a:p>
        </p:txBody>
      </p:sp>
      <p:sp>
        <p:nvSpPr>
          <p:cNvPr id="3" name="Tampungan Konten 2">
            <a:extLst>
              <a:ext uri="{FF2B5EF4-FFF2-40B4-BE49-F238E27FC236}">
                <a16:creationId xmlns:a16="http://schemas.microsoft.com/office/drawing/2014/main" id="{EB439022-0390-40FC-853E-11C4412B384A}"/>
              </a:ext>
            </a:extLst>
          </p:cNvPr>
          <p:cNvSpPr>
            <a:spLocks noGrp="1"/>
          </p:cNvSpPr>
          <p:nvPr>
            <p:ph idx="1"/>
          </p:nvPr>
        </p:nvSpPr>
        <p:spPr/>
        <p:txBody>
          <a:bodyPr/>
          <a:lstStyle/>
          <a:p>
            <a:r>
              <a:rPr lang="en-US" dirty="0"/>
              <a:t>Ketika kita membuka proyek web investasi, semua tampah berjalan normal, tidak ada </a:t>
            </a:r>
            <a:r>
              <a:rPr lang="en-US" dirty="0" err="1"/>
              <a:t>errror</a:t>
            </a:r>
            <a:r>
              <a:rPr lang="en-US" dirty="0"/>
              <a:t> juga di console</a:t>
            </a:r>
          </a:p>
          <a:p>
            <a:pPr marL="0" indent="0">
              <a:buNone/>
            </a:pPr>
            <a:endParaRPr lang="en-ID" dirty="0"/>
          </a:p>
        </p:txBody>
      </p:sp>
      <p:pic>
        <p:nvPicPr>
          <p:cNvPr id="5" name="Gambar 4">
            <a:extLst>
              <a:ext uri="{FF2B5EF4-FFF2-40B4-BE49-F238E27FC236}">
                <a16:creationId xmlns:a16="http://schemas.microsoft.com/office/drawing/2014/main" id="{E2FFFD0E-4145-4104-A4D0-69FFE0F3EA28}"/>
              </a:ext>
            </a:extLst>
          </p:cNvPr>
          <p:cNvPicPr>
            <a:picLocks noChangeAspect="1"/>
          </p:cNvPicPr>
          <p:nvPr/>
        </p:nvPicPr>
        <p:blipFill>
          <a:blip r:embed="rId2"/>
          <a:stretch>
            <a:fillRect/>
          </a:stretch>
        </p:blipFill>
        <p:spPr>
          <a:xfrm>
            <a:off x="962377" y="2360417"/>
            <a:ext cx="10998765" cy="3816546"/>
          </a:xfrm>
          <a:prstGeom prst="rect">
            <a:avLst/>
          </a:prstGeom>
        </p:spPr>
      </p:pic>
    </p:spTree>
    <p:extLst>
      <p:ext uri="{BB962C8B-B14F-4D97-AF65-F5344CB8AC3E}">
        <p14:creationId xmlns:p14="http://schemas.microsoft.com/office/powerpoint/2010/main" val="3056582027"/>
      </p:ext>
    </p:extLst>
  </p:cSld>
  <p:clrMapOvr>
    <a:masterClrMapping/>
  </p:clrMapOvr>
</p:sld>
</file>

<file path=ppt/theme/theme1.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1557</TotalTime>
  <Words>3027</Words>
  <Application>Microsoft Office PowerPoint</Application>
  <PresentationFormat>Layar Lebar</PresentationFormat>
  <Paragraphs>199</Paragraphs>
  <Slides>64</Slides>
  <Notes>0</Notes>
  <HiddenSlides>0</HiddenSlides>
  <MMClips>0</MMClips>
  <ScaleCrop>false</ScaleCrop>
  <HeadingPairs>
    <vt:vector size="6" baseType="variant">
      <vt:variant>
        <vt:lpstr>Font Dipakai</vt:lpstr>
      </vt:variant>
      <vt:variant>
        <vt:i4>3</vt:i4>
      </vt:variant>
      <vt:variant>
        <vt:lpstr>Tema</vt:lpstr>
      </vt:variant>
      <vt:variant>
        <vt:i4>1</vt:i4>
      </vt:variant>
      <vt:variant>
        <vt:lpstr>Judul Slide</vt:lpstr>
      </vt:variant>
      <vt:variant>
        <vt:i4>64</vt:i4>
      </vt:variant>
    </vt:vector>
  </HeadingPairs>
  <TitlesOfParts>
    <vt:vector size="68" baseType="lpstr">
      <vt:lpstr>Arial</vt:lpstr>
      <vt:lpstr>Calibri</vt:lpstr>
      <vt:lpstr>Calibri Light</vt:lpstr>
      <vt:lpstr>Tema Office</vt:lpstr>
      <vt:lpstr>Bab 7</vt:lpstr>
      <vt:lpstr>1. Module Introduction</vt:lpstr>
      <vt:lpstr>1. Module Introduction</vt:lpstr>
      <vt:lpstr>1. Module Introduction</vt:lpstr>
      <vt:lpstr>2. The Starting Project</vt:lpstr>
      <vt:lpstr>2. The Starting Project</vt:lpstr>
      <vt:lpstr>2. The Starting Project</vt:lpstr>
      <vt:lpstr>3. Understaanding React Error Message</vt:lpstr>
      <vt:lpstr>3. Understaanding React Error Message</vt:lpstr>
      <vt:lpstr>3. Understaanding React Error Message</vt:lpstr>
      <vt:lpstr>3. Understaanding React Error Message</vt:lpstr>
      <vt:lpstr>3. Understaanding React Error Message</vt:lpstr>
      <vt:lpstr>3. Understaanding React Error Message</vt:lpstr>
      <vt:lpstr>3. Understaanding React Error Message</vt:lpstr>
      <vt:lpstr>3. Understaanding React Error Message</vt:lpstr>
      <vt:lpstr>3. Understaanding React Error Message</vt:lpstr>
      <vt:lpstr>3. Understaanding React Error Message</vt:lpstr>
      <vt:lpstr>3. Understanding React Error Message</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4. Using the browser debugger and breakpoints</vt:lpstr>
      <vt:lpstr>5. Understanding React’s Strict Mode</vt:lpstr>
      <vt:lpstr>5. Understanding React’s Strict Mode</vt:lpstr>
      <vt:lpstr>5. Understanding React’s Strict Mode</vt:lpstr>
      <vt:lpstr>5. Understanding React’s Strict Mode</vt:lpstr>
      <vt:lpstr>5. Understanding React’s Strict Mode</vt:lpstr>
      <vt:lpstr>5. Understanding React’s Strict Mode</vt:lpstr>
      <vt:lpstr>5. Understanding React’s Strict Mode</vt:lpstr>
      <vt:lpstr>5. Understanding React’s Strict Mode</vt:lpstr>
      <vt:lpstr>5. Understanding React’s Strict Mode</vt:lpstr>
      <vt:lpstr>5. Understanding React’s Strict Mode</vt:lpstr>
      <vt:lpstr>5. Understanding React’s Strict Mode</vt:lpstr>
      <vt:lpstr>5. Understanding React’s Strict Mode</vt:lpstr>
      <vt:lpstr>5. Understanding React’s Strict Mode</vt:lpstr>
      <vt:lpstr>5. Understanding React’s Strict Mode</vt:lpstr>
      <vt:lpstr>5. Understanding React’s Strict Mode</vt:lpstr>
      <vt:lpstr>6. Using the react devtools (browser extension)</vt:lpstr>
      <vt:lpstr>6. Using the react devtools (browser extension)</vt:lpstr>
      <vt:lpstr>6. Using the react devtools (browser extension)</vt:lpstr>
      <vt:lpstr>6. Using the react devtools (browser extension)</vt:lpstr>
      <vt:lpstr>6. Using the react devtools (browser extension)</vt:lpstr>
      <vt:lpstr>6. Using the react devtools (browser extension)</vt:lpstr>
      <vt:lpstr>6. Using the react devtools (browser extension)</vt:lpstr>
      <vt:lpstr>6. Using the react devtools (browser extension)</vt:lpstr>
      <vt:lpstr>6. Using the react devtools (browser extension)</vt:lpstr>
      <vt:lpstr>6. Using the react devtools (browser extension)</vt:lpstr>
      <vt:lpstr>6. Using the react devtools (browser extension)</vt:lpstr>
      <vt:lpstr>6. Using the react devtools (browser extension)</vt:lpstr>
      <vt:lpstr>6. Using the react devtools (browser extension)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Bab 7</dc:title>
  <dc:creator>Al youma Akmal</dc:creator>
  <cp:lastModifiedBy>Al youma Akmal</cp:lastModifiedBy>
  <cp:revision>31</cp:revision>
  <dcterms:created xsi:type="dcterms:W3CDTF">2024-07-19T03:37:32Z</dcterms:created>
  <dcterms:modified xsi:type="dcterms:W3CDTF">2024-07-21T00:29:48Z</dcterms:modified>
</cp:coreProperties>
</file>